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7"/>
  </p:notesMasterIdLst>
  <p:handoutMasterIdLst>
    <p:handoutMasterId r:id="rId48"/>
  </p:handoutMasterIdLst>
  <p:sldIdLst>
    <p:sldId id="275" r:id="rId2"/>
    <p:sldId id="258" r:id="rId3"/>
    <p:sldId id="286" r:id="rId4"/>
    <p:sldId id="305" r:id="rId5"/>
    <p:sldId id="306" r:id="rId6"/>
    <p:sldId id="336" r:id="rId7"/>
    <p:sldId id="307" r:id="rId8"/>
    <p:sldId id="308" r:id="rId9"/>
    <p:sldId id="309" r:id="rId10"/>
    <p:sldId id="310" r:id="rId11"/>
    <p:sldId id="311" r:id="rId12"/>
    <p:sldId id="312" r:id="rId13"/>
    <p:sldId id="313" r:id="rId14"/>
    <p:sldId id="314" r:id="rId15"/>
    <p:sldId id="315" r:id="rId16"/>
    <p:sldId id="316" r:id="rId17"/>
    <p:sldId id="317" r:id="rId18"/>
    <p:sldId id="318" r:id="rId19"/>
    <p:sldId id="319" r:id="rId20"/>
    <p:sldId id="320" r:id="rId21"/>
    <p:sldId id="321" r:id="rId22"/>
    <p:sldId id="322" r:id="rId23"/>
    <p:sldId id="323" r:id="rId24"/>
    <p:sldId id="324" r:id="rId25"/>
    <p:sldId id="325" r:id="rId26"/>
    <p:sldId id="326" r:id="rId27"/>
    <p:sldId id="327" r:id="rId28"/>
    <p:sldId id="328" r:id="rId29"/>
    <p:sldId id="329" r:id="rId30"/>
    <p:sldId id="330" r:id="rId31"/>
    <p:sldId id="331" r:id="rId32"/>
    <p:sldId id="332" r:id="rId33"/>
    <p:sldId id="333" r:id="rId34"/>
    <p:sldId id="334" r:id="rId35"/>
    <p:sldId id="335" r:id="rId36"/>
    <p:sldId id="337" r:id="rId37"/>
    <p:sldId id="339" r:id="rId38"/>
    <p:sldId id="340" r:id="rId39"/>
    <p:sldId id="343" r:id="rId40"/>
    <p:sldId id="341" r:id="rId41"/>
    <p:sldId id="345" r:id="rId42"/>
    <p:sldId id="346" r:id="rId43"/>
    <p:sldId id="342" r:id="rId44"/>
    <p:sldId id="344" r:id="rId45"/>
    <p:sldId id="347" r:id="rId46"/>
  </p:sldIdLst>
  <p:sldSz cx="12192000" cy="6858000"/>
  <p:notesSz cx="7099300" cy="102346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AFC722D-CC33-40E8-A3A3-4D5E55D2A5DE}">
          <p14:sldIdLst>
            <p14:sldId id="275"/>
          </p14:sldIdLst>
        </p14:section>
        <p14:section name="Welcome" id="{FA18E03F-7CCF-4443-A159-A6DBC3A11051}">
          <p14:sldIdLst>
            <p14:sldId id="258"/>
            <p14:sldId id="286"/>
            <p14:sldId id="305"/>
            <p14:sldId id="306"/>
            <p14:sldId id="336"/>
          </p14:sldIdLst>
        </p14:section>
        <p14:section name="Introduction to Probability" id="{D443D480-4539-4917-B370-2798B68807B9}">
          <p14:sldIdLst>
            <p14:sldId id="307"/>
            <p14:sldId id="308"/>
            <p14:sldId id="309"/>
            <p14:sldId id="310"/>
            <p14:sldId id="311"/>
          </p14:sldIdLst>
        </p14:section>
        <p14:section name="Bayes' Rule" id="{3C704316-7249-465A-A4C7-C3F1169CE026}">
          <p14:sldIdLst>
            <p14:sldId id="312"/>
            <p14:sldId id="313"/>
            <p14:sldId id="314"/>
            <p14:sldId id="315"/>
            <p14:sldId id="316"/>
            <p14:sldId id="317"/>
            <p14:sldId id="318"/>
            <p14:sldId id="319"/>
            <p14:sldId id="320"/>
            <p14:sldId id="321"/>
            <p14:sldId id="322"/>
            <p14:sldId id="323"/>
          </p14:sldIdLst>
        </p14:section>
        <p14:section name="Bayesian Reasoning" id="{E138EBB9-79D4-4538-900D-0D5AAF1712E9}">
          <p14:sldIdLst>
            <p14:sldId id="324"/>
            <p14:sldId id="325"/>
            <p14:sldId id="326"/>
            <p14:sldId id="327"/>
            <p14:sldId id="328"/>
            <p14:sldId id="329"/>
            <p14:sldId id="330"/>
            <p14:sldId id="331"/>
            <p14:sldId id="332"/>
            <p14:sldId id="333"/>
            <p14:sldId id="334"/>
            <p14:sldId id="335"/>
            <p14:sldId id="337"/>
            <p14:sldId id="339"/>
            <p14:sldId id="340"/>
            <p14:sldId id="343"/>
            <p14:sldId id="341"/>
            <p14:sldId id="345"/>
            <p14:sldId id="346"/>
            <p14:sldId id="342"/>
            <p14:sldId id="344"/>
            <p14:sldId id="34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981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Windows User" initials="WU" lastIdx="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A3835"/>
    <a:srgbClr val="CDCDCD"/>
    <a:srgbClr val="A6152A"/>
    <a:srgbClr val="E6E4DC"/>
    <a:srgbClr val="D6D2C4"/>
    <a:srgbClr val="A619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07" autoAdjust="0"/>
    <p:restoredTop sz="91803" autoAdjust="0"/>
  </p:normalViewPr>
  <p:slideViewPr>
    <p:cSldViewPr snapToGrid="0">
      <p:cViewPr varScale="1">
        <p:scale>
          <a:sx n="63" d="100"/>
          <a:sy n="63" d="100"/>
        </p:scale>
        <p:origin x="822" y="72"/>
      </p:cViewPr>
      <p:guideLst>
        <p:guide orient="horz" pos="981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39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1138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C6AA85-543A-49BD-AAEA-D8BCB9E3072D}" type="datetimeFigureOut">
              <a:rPr lang="en-AU" smtClean="0"/>
              <a:t>18/09/2018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1138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0358E6-743C-4555-8C1C-3E338A27C50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63784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AC062A73-2E64-49D6-ABD8-1FCFA8272204}" type="datetimeFigureOut">
              <a:rPr lang="en-AU" smtClean="0"/>
              <a:t>18/09/2018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19900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5780AC98-8E30-490D-A639-38DF0F70C27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545877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41904" y="181429"/>
            <a:ext cx="11710747" cy="6504214"/>
          </a:xfrm>
          <a:prstGeom prst="rect">
            <a:avLst/>
          </a:prstGeom>
          <a:solidFill>
            <a:srgbClr val="E6E4D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idx="14" hasCustomPrompt="1"/>
          </p:nvPr>
        </p:nvSpPr>
        <p:spPr>
          <a:xfrm>
            <a:off x="720000" y="2754276"/>
            <a:ext cx="6175828" cy="275580"/>
          </a:xfrm>
          <a:prstGeom prst="rect">
            <a:avLst/>
          </a:prstGeom>
          <a:ln>
            <a:noFill/>
          </a:ln>
        </p:spPr>
        <p:txBody>
          <a:bodyPr anchor="t" anchorCtr="0"/>
          <a:lstStyle>
            <a:lvl1pPr marL="0" indent="0" algn="l">
              <a:buNone/>
              <a:defRPr sz="1100" b="0">
                <a:solidFill>
                  <a:schemeClr val="tx1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AU" noProof="0" dirty="0"/>
              <a:t>DATE: 3 October 2014</a:t>
            </a:r>
          </a:p>
        </p:txBody>
      </p:sp>
      <p:sp>
        <p:nvSpPr>
          <p:cNvPr id="15" name="Title 14"/>
          <p:cNvSpPr>
            <a:spLocks noGrp="1"/>
          </p:cNvSpPr>
          <p:nvPr>
            <p:ph type="title" hasCustomPrompt="1"/>
          </p:nvPr>
        </p:nvSpPr>
        <p:spPr>
          <a:xfrm>
            <a:off x="720000" y="1484784"/>
            <a:ext cx="8544000" cy="64800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720000" y="2133600"/>
            <a:ext cx="8542867" cy="503238"/>
          </a:xfrm>
        </p:spPr>
        <p:txBody>
          <a:bodyPr/>
          <a:lstStyle>
            <a:lvl1pPr marL="0" indent="0">
              <a:buNone/>
              <a:defRPr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AU" dirty="0"/>
              <a:t>Click to ADD SUBTITLE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8117" y="181429"/>
            <a:ext cx="2037600" cy="76273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463"/>
          <a:stretch/>
        </p:blipFill>
        <p:spPr>
          <a:xfrm>
            <a:off x="241904" y="3067670"/>
            <a:ext cx="11710747" cy="3611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8260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74638"/>
            <a:ext cx="8458276" cy="64800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20000" y="6381329"/>
            <a:ext cx="5376597" cy="365125"/>
          </a:xfrm>
        </p:spPr>
        <p:txBody>
          <a:bodyPr/>
          <a:lstStyle>
            <a:lvl1pPr algn="l">
              <a:defRPr sz="1050"/>
            </a:lvl1pPr>
          </a:lstStyle>
          <a:p>
            <a:r>
              <a:rPr lang="en-AU" dirty="0" smtClean="0"/>
              <a:t>FACULTY RESEARCH OFFICE | HUMAN SCIENCES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81329"/>
            <a:ext cx="2844800" cy="365125"/>
          </a:xfrm>
        </p:spPr>
        <p:txBody>
          <a:bodyPr/>
          <a:lstStyle/>
          <a:p>
            <a:fld id="{D9C42BCC-44E8-4F98-A8FE-EAF16D8C1E6E}" type="slidenum">
              <a:rPr lang="en-AU" smtClean="0"/>
              <a:t>‹#›</a:t>
            </a:fld>
            <a:endParaRPr lang="en-AU"/>
          </a:p>
        </p:txBody>
      </p:sp>
      <p:sp>
        <p:nvSpPr>
          <p:cNvPr id="7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720000" y="908720"/>
            <a:ext cx="8542867" cy="475151"/>
          </a:xfrm>
        </p:spPr>
        <p:txBody>
          <a:bodyPr/>
          <a:lstStyle>
            <a:lvl1pPr marL="0" indent="0">
              <a:buNone/>
              <a:defRPr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AU" dirty="0"/>
              <a:t>Click to ADD SUBTITLE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720000" y="1620000"/>
            <a:ext cx="10752000" cy="4525200"/>
          </a:xfrm>
        </p:spPr>
        <p:txBody>
          <a:bodyPr/>
          <a:lstStyle/>
          <a:p>
            <a:r>
              <a:rPr lang="en-US" dirty="0" smtClean="0"/>
              <a:t>Click icon to add picture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2925186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23392" y="6309321"/>
            <a:ext cx="5472608" cy="365125"/>
          </a:xfrm>
        </p:spPr>
        <p:txBody>
          <a:bodyPr/>
          <a:lstStyle/>
          <a:p>
            <a:r>
              <a:rPr lang="en-AU" dirty="0" smtClean="0"/>
              <a:t>FACULTY RESEARCH OFFICE | HUMAN SCIENCES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737600" y="6309321"/>
            <a:ext cx="2844800" cy="365125"/>
          </a:xfrm>
        </p:spPr>
        <p:txBody>
          <a:bodyPr/>
          <a:lstStyle/>
          <a:p>
            <a:fld id="{D9C42BCC-44E8-4F98-A8FE-EAF16D8C1E6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33296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Box 3"/>
          <p:cNvSpPr txBox="1"/>
          <p:nvPr userDrawn="1"/>
        </p:nvSpPr>
        <p:spPr>
          <a:xfrm>
            <a:off x="10001277" y="5715016"/>
            <a:ext cx="571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AU" sz="1800" dirty="0"/>
          </a:p>
        </p:txBody>
      </p:sp>
    </p:spTree>
    <p:extLst>
      <p:ext uri="{BB962C8B-B14F-4D97-AF65-F5344CB8AC3E}">
        <p14:creationId xmlns:p14="http://schemas.microsoft.com/office/powerpoint/2010/main" val="8594844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00" y="274638"/>
            <a:ext cx="8458276" cy="648000"/>
          </a:xfrm>
        </p:spPr>
        <p:txBody>
          <a:bodyPr/>
          <a:lstStyle/>
          <a:p>
            <a:r>
              <a:rPr lang="en-AU" dirty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63D112-7C89-384D-B4FC-664FC949D66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 hasCustomPrompt="1"/>
          </p:nvPr>
        </p:nvSpPr>
        <p:spPr>
          <a:xfrm>
            <a:off x="720000" y="1620000"/>
            <a:ext cx="8507963" cy="4490720"/>
          </a:xfrm>
        </p:spPr>
        <p:txBody>
          <a:bodyPr>
            <a:noAutofit/>
          </a:bodyPr>
          <a:lstStyle>
            <a:lvl7pPr>
              <a:buNone/>
              <a:defRPr/>
            </a:lvl7pPr>
            <a:lvl8pPr>
              <a:buNone/>
              <a:defRPr/>
            </a:lvl8pPr>
          </a:lstStyle>
          <a:p>
            <a:r>
              <a:rPr lang="en-US" b="1" dirty="0">
                <a:solidFill>
                  <a:srgbClr val="6D0020"/>
                </a:solidFill>
              </a:rPr>
              <a:t>HEADER INFO</a:t>
            </a:r>
          </a:p>
          <a:p>
            <a:r>
              <a:rPr lang="en-US" dirty="0" err="1">
                <a:latin typeface="Georgia"/>
                <a:cs typeface="Georgia"/>
              </a:rPr>
              <a:t>Consectetur</a:t>
            </a:r>
            <a:r>
              <a:rPr lang="en-US" dirty="0">
                <a:latin typeface="Georgia"/>
                <a:cs typeface="Georgia"/>
              </a:rPr>
              <a:t>  met </a:t>
            </a:r>
            <a:r>
              <a:rPr lang="en-US" dirty="0" err="1">
                <a:latin typeface="Georgia"/>
                <a:cs typeface="Georgia"/>
              </a:rPr>
              <a:t>adipiscing</a:t>
            </a:r>
            <a:r>
              <a:rPr lang="en-US" dirty="0">
                <a:latin typeface="Georgia"/>
                <a:cs typeface="Georgia"/>
              </a:rPr>
              <a:t> </a:t>
            </a:r>
            <a:r>
              <a:rPr lang="en-US" dirty="0" err="1">
                <a:latin typeface="Georgia"/>
                <a:cs typeface="Georgia"/>
              </a:rPr>
              <a:t>elit</a:t>
            </a:r>
            <a:r>
              <a:rPr lang="en-US" dirty="0">
                <a:latin typeface="Georgia"/>
                <a:cs typeface="Georgia"/>
              </a:rPr>
              <a:t>. </a:t>
            </a:r>
            <a:r>
              <a:rPr lang="en-US" dirty="0" err="1">
                <a:latin typeface="Georgia"/>
                <a:cs typeface="Georgia"/>
              </a:rPr>
              <a:t>Aenean</a:t>
            </a:r>
            <a:r>
              <a:rPr lang="en-US" dirty="0">
                <a:latin typeface="Georgia"/>
                <a:cs typeface="Georgia"/>
              </a:rPr>
              <a:t> ac </a:t>
            </a:r>
            <a:r>
              <a:rPr lang="en-US" dirty="0" err="1">
                <a:latin typeface="Georgia"/>
                <a:cs typeface="Georgia"/>
              </a:rPr>
              <a:t>elit</a:t>
            </a:r>
            <a:r>
              <a:rPr lang="en-US" dirty="0">
                <a:latin typeface="Georgia"/>
                <a:cs typeface="Georgia"/>
              </a:rPr>
              <a:t> a </a:t>
            </a:r>
            <a:r>
              <a:rPr lang="en-US" dirty="0" err="1">
                <a:latin typeface="Georgia"/>
                <a:cs typeface="Georgia"/>
              </a:rPr>
              <a:t>felis</a:t>
            </a:r>
            <a:r>
              <a:rPr lang="en-US" dirty="0">
                <a:latin typeface="Georgia"/>
                <a:cs typeface="Georgia"/>
              </a:rPr>
              <a:t> </a:t>
            </a:r>
            <a:r>
              <a:rPr lang="en-US" dirty="0" err="1">
                <a:latin typeface="Georgia"/>
                <a:cs typeface="Georgia"/>
              </a:rPr>
              <a:t>pharetra</a:t>
            </a:r>
            <a:r>
              <a:rPr lang="en-US" dirty="0">
                <a:latin typeface="Georgia"/>
                <a:cs typeface="Georgia"/>
              </a:rPr>
              <a:t> </a:t>
            </a:r>
            <a:br>
              <a:rPr lang="en-US" dirty="0">
                <a:latin typeface="Georgia"/>
                <a:cs typeface="Georgia"/>
              </a:rPr>
            </a:br>
            <a:r>
              <a:rPr lang="en-US" dirty="0" err="1">
                <a:latin typeface="Georgia"/>
                <a:cs typeface="Georgia"/>
              </a:rPr>
              <a:t>vel</a:t>
            </a:r>
            <a:r>
              <a:rPr lang="en-US" dirty="0">
                <a:latin typeface="Georgia"/>
                <a:cs typeface="Georgia"/>
              </a:rPr>
              <a:t> </a:t>
            </a:r>
            <a:r>
              <a:rPr lang="en-US" dirty="0" err="1">
                <a:latin typeface="Georgia"/>
                <a:cs typeface="Georgia"/>
              </a:rPr>
              <a:t>Fringilla</a:t>
            </a:r>
            <a:r>
              <a:rPr lang="en-US" dirty="0">
                <a:latin typeface="Georgia"/>
                <a:cs typeface="Georgia"/>
              </a:rPr>
              <a:t> </a:t>
            </a:r>
            <a:r>
              <a:rPr lang="en-US" dirty="0" err="1">
                <a:latin typeface="Georgia"/>
                <a:cs typeface="Georgia"/>
              </a:rPr>
              <a:t>elit</a:t>
            </a:r>
            <a:r>
              <a:rPr lang="en-US" dirty="0">
                <a:latin typeface="Georgia"/>
                <a:cs typeface="Georgia"/>
              </a:rPr>
              <a:t> </a:t>
            </a:r>
            <a:r>
              <a:rPr lang="en-US" dirty="0" err="1">
                <a:latin typeface="Georgia"/>
                <a:cs typeface="Georgia"/>
              </a:rPr>
              <a:t>Duis</a:t>
            </a:r>
            <a:r>
              <a:rPr lang="en-US" dirty="0">
                <a:latin typeface="Georgia"/>
                <a:cs typeface="Georgia"/>
              </a:rPr>
              <a:t> dui </a:t>
            </a:r>
            <a:r>
              <a:rPr lang="en-US" dirty="0" err="1">
                <a:latin typeface="Georgia"/>
                <a:cs typeface="Georgia"/>
              </a:rPr>
              <a:t>arcu</a:t>
            </a:r>
            <a:r>
              <a:rPr lang="en-US" dirty="0">
                <a:latin typeface="Georgia"/>
                <a:cs typeface="Georgia"/>
              </a:rPr>
              <a:t>, </a:t>
            </a:r>
            <a:r>
              <a:rPr lang="en-US" dirty="0" err="1">
                <a:latin typeface="Georgia"/>
                <a:cs typeface="Georgia"/>
              </a:rPr>
              <a:t>amet</a:t>
            </a:r>
            <a:r>
              <a:rPr lang="en-US" dirty="0">
                <a:latin typeface="Georgia"/>
                <a:cs typeface="Georgia"/>
              </a:rPr>
              <a:t> </a:t>
            </a:r>
            <a:r>
              <a:rPr lang="en-US" dirty="0" err="1">
                <a:latin typeface="Georgia"/>
                <a:cs typeface="Georgia"/>
              </a:rPr>
              <a:t>scelerisque</a:t>
            </a:r>
            <a:r>
              <a:rPr lang="en-US" dirty="0">
                <a:latin typeface="Georgia"/>
                <a:cs typeface="Georgia"/>
              </a:rPr>
              <a:t> </a:t>
            </a:r>
            <a:r>
              <a:rPr lang="en-US" dirty="0" err="1">
                <a:latin typeface="Georgia"/>
                <a:cs typeface="Georgia"/>
              </a:rPr>
              <a:t>nec</a:t>
            </a:r>
            <a:r>
              <a:rPr lang="en-US" dirty="0">
                <a:latin typeface="Georgia"/>
                <a:cs typeface="Georgia"/>
              </a:rPr>
              <a:t> dictum </a:t>
            </a:r>
            <a:br>
              <a:rPr lang="en-US" dirty="0">
                <a:latin typeface="Georgia"/>
                <a:cs typeface="Georgia"/>
              </a:rPr>
            </a:br>
            <a:r>
              <a:rPr lang="en-US" dirty="0">
                <a:latin typeface="Georgia"/>
                <a:cs typeface="Georgia"/>
              </a:rPr>
              <a:t>ac </a:t>
            </a:r>
            <a:r>
              <a:rPr lang="en-US" dirty="0" err="1">
                <a:latin typeface="Georgia"/>
                <a:cs typeface="Georgia"/>
              </a:rPr>
              <a:t>conse</a:t>
            </a:r>
            <a:r>
              <a:rPr lang="en-US" dirty="0">
                <a:latin typeface="Georgia"/>
                <a:cs typeface="Georgia"/>
              </a:rPr>
              <a:t> </a:t>
            </a:r>
            <a:r>
              <a:rPr lang="en-US" dirty="0" err="1">
                <a:latin typeface="Georgia"/>
                <a:cs typeface="Georgia"/>
              </a:rPr>
              <a:t>eu</a:t>
            </a:r>
            <a:r>
              <a:rPr lang="en-US" dirty="0">
                <a:latin typeface="Georgia"/>
                <a:cs typeface="Georgia"/>
              </a:rPr>
              <a:t> </a:t>
            </a:r>
            <a:r>
              <a:rPr lang="en-US" dirty="0" err="1">
                <a:latin typeface="Georgia"/>
                <a:cs typeface="Georgia"/>
              </a:rPr>
              <a:t>elit</a:t>
            </a:r>
            <a:r>
              <a:rPr lang="en-US" dirty="0">
                <a:latin typeface="Georgia"/>
                <a:cs typeface="Georgia"/>
              </a:rPr>
              <a:t> </a:t>
            </a:r>
            <a:r>
              <a:rPr lang="en-US" dirty="0" err="1">
                <a:latin typeface="Georgia"/>
                <a:cs typeface="Georgia"/>
              </a:rPr>
              <a:t>Donec</a:t>
            </a:r>
            <a:r>
              <a:rPr lang="en-US" dirty="0">
                <a:latin typeface="Georgia"/>
                <a:cs typeface="Georgia"/>
              </a:rPr>
              <a:t> </a:t>
            </a:r>
            <a:r>
              <a:rPr lang="en-US" dirty="0" err="1">
                <a:latin typeface="Georgia"/>
                <a:cs typeface="Georgia"/>
              </a:rPr>
              <a:t>tincid</a:t>
            </a:r>
            <a:r>
              <a:rPr lang="en-US" dirty="0">
                <a:latin typeface="Georgia"/>
                <a:cs typeface="Georgia"/>
              </a:rPr>
              <a:t> </a:t>
            </a:r>
            <a:r>
              <a:rPr lang="en-US" dirty="0" err="1">
                <a:latin typeface="Georgia"/>
                <a:cs typeface="Georgia"/>
              </a:rPr>
              <a:t>unt</a:t>
            </a:r>
            <a:r>
              <a:rPr lang="en-US" dirty="0">
                <a:latin typeface="Georgia"/>
                <a:cs typeface="Georgia"/>
              </a:rPr>
              <a:t> </a:t>
            </a:r>
            <a:r>
              <a:rPr lang="en-US" dirty="0" err="1">
                <a:latin typeface="Georgia"/>
                <a:cs typeface="Georgia"/>
              </a:rPr>
              <a:t>enim</a:t>
            </a:r>
            <a:r>
              <a:rPr lang="en-US" dirty="0">
                <a:latin typeface="Georgia"/>
                <a:cs typeface="Georgia"/>
              </a:rPr>
              <a:t> sit </a:t>
            </a:r>
            <a:r>
              <a:rPr lang="en-US" dirty="0" err="1">
                <a:latin typeface="Georgia"/>
                <a:cs typeface="Georgia"/>
              </a:rPr>
              <a:t>amet</a:t>
            </a:r>
            <a:r>
              <a:rPr lang="en-US" dirty="0">
                <a:latin typeface="Georgia"/>
                <a:cs typeface="Georgia"/>
              </a:rPr>
              <a:t> </a:t>
            </a:r>
            <a:r>
              <a:rPr lang="en-US" dirty="0" err="1">
                <a:latin typeface="Georgia"/>
                <a:cs typeface="Georgia"/>
              </a:rPr>
              <a:t>consequat</a:t>
            </a:r>
            <a:r>
              <a:rPr lang="en-US" dirty="0">
                <a:latin typeface="Georgia"/>
                <a:cs typeface="Georgia"/>
              </a:rPr>
              <a:t>.</a:t>
            </a:r>
          </a:p>
          <a:p>
            <a:pPr>
              <a:buFont typeface="Arial"/>
              <a:buChar char="•"/>
            </a:pPr>
            <a:endParaRPr lang="en-US" dirty="0">
              <a:latin typeface="Georgia"/>
              <a:cs typeface="Georgia"/>
            </a:endParaRPr>
          </a:p>
          <a:p>
            <a:pPr>
              <a:buFont typeface="Arial"/>
              <a:buChar char="•"/>
            </a:pPr>
            <a:r>
              <a:rPr lang="en-US" dirty="0" err="1">
                <a:latin typeface="Georgia"/>
                <a:cs typeface="Georgia"/>
              </a:rPr>
              <a:t>Lorum</a:t>
            </a:r>
            <a:r>
              <a:rPr lang="en-US" dirty="0">
                <a:latin typeface="Georgia"/>
                <a:cs typeface="Georgia"/>
              </a:rPr>
              <a:t> </a:t>
            </a:r>
            <a:r>
              <a:rPr lang="en-US" dirty="0" err="1">
                <a:latin typeface="Georgia"/>
                <a:cs typeface="Georgia"/>
              </a:rPr>
              <a:t>ipsum</a:t>
            </a:r>
            <a:r>
              <a:rPr lang="en-US" dirty="0">
                <a:latin typeface="Georgia"/>
                <a:cs typeface="Georgia"/>
              </a:rPr>
              <a:t> </a:t>
            </a:r>
            <a:r>
              <a:rPr lang="en-US" dirty="0" err="1">
                <a:latin typeface="Georgia"/>
                <a:cs typeface="Georgia"/>
              </a:rPr>
              <a:t>dolore</a:t>
            </a:r>
            <a:r>
              <a:rPr lang="en-US" dirty="0">
                <a:latin typeface="Georgia"/>
                <a:cs typeface="Georgia"/>
              </a:rPr>
              <a:t> </a:t>
            </a:r>
            <a:r>
              <a:rPr lang="en-US" dirty="0" err="1">
                <a:latin typeface="Georgia"/>
                <a:cs typeface="Georgia"/>
              </a:rPr>
              <a:t>melior</a:t>
            </a:r>
            <a:r>
              <a:rPr lang="en-US" dirty="0">
                <a:latin typeface="Georgia"/>
                <a:cs typeface="Georgia"/>
              </a:rPr>
              <a:t> </a:t>
            </a:r>
            <a:r>
              <a:rPr lang="en-US" dirty="0" err="1">
                <a:latin typeface="Georgia"/>
                <a:cs typeface="Georgia"/>
              </a:rPr>
              <a:t>nonne</a:t>
            </a:r>
            <a:r>
              <a:rPr lang="en-US" dirty="0">
                <a:latin typeface="Georgia"/>
                <a:cs typeface="Georgia"/>
              </a:rPr>
              <a:t> </a:t>
            </a:r>
            <a:r>
              <a:rPr lang="en-US" dirty="0" err="1">
                <a:latin typeface="Georgia"/>
                <a:cs typeface="Georgia"/>
              </a:rPr>
              <a:t>tutte</a:t>
            </a:r>
            <a:r>
              <a:rPr lang="en-US" dirty="0">
                <a:latin typeface="Georgia"/>
                <a:cs typeface="Georgia"/>
              </a:rPr>
              <a:t> san </a:t>
            </a:r>
            <a:r>
              <a:rPr lang="en-US" dirty="0" err="1">
                <a:latin typeface="Georgia"/>
                <a:cs typeface="Georgia"/>
              </a:rPr>
              <a:t>toro</a:t>
            </a:r>
            <a:r>
              <a:rPr lang="en-US" dirty="0">
                <a:latin typeface="Georgia"/>
                <a:cs typeface="Georgia"/>
              </a:rPr>
              <a:t> velum</a:t>
            </a:r>
          </a:p>
          <a:p>
            <a:pPr marL="342900" lvl="7" indent="0"/>
            <a:r>
              <a:rPr lang="en-US" dirty="0" err="1">
                <a:latin typeface="Georgia"/>
                <a:cs typeface="Georgia"/>
              </a:rPr>
              <a:t>Lorum</a:t>
            </a:r>
            <a:r>
              <a:rPr lang="en-US" dirty="0">
                <a:latin typeface="Georgia"/>
                <a:cs typeface="Georgia"/>
              </a:rPr>
              <a:t> </a:t>
            </a:r>
            <a:r>
              <a:rPr lang="en-US" dirty="0" err="1">
                <a:latin typeface="Georgia"/>
                <a:cs typeface="Georgia"/>
              </a:rPr>
              <a:t>ipsum</a:t>
            </a:r>
            <a:r>
              <a:rPr lang="en-US" dirty="0">
                <a:latin typeface="Georgia"/>
                <a:cs typeface="Georgia"/>
              </a:rPr>
              <a:t> </a:t>
            </a:r>
            <a:r>
              <a:rPr lang="en-US" dirty="0" err="1">
                <a:latin typeface="Georgia"/>
                <a:cs typeface="Georgia"/>
              </a:rPr>
              <a:t>dolore</a:t>
            </a:r>
            <a:r>
              <a:rPr lang="en-US" dirty="0">
                <a:latin typeface="Georgia"/>
                <a:cs typeface="Georgia"/>
              </a:rPr>
              <a:t> </a:t>
            </a:r>
            <a:r>
              <a:rPr lang="en-US" dirty="0" err="1">
                <a:latin typeface="Georgia"/>
                <a:cs typeface="Georgia"/>
              </a:rPr>
              <a:t>melior</a:t>
            </a:r>
            <a:r>
              <a:rPr lang="en-US" dirty="0">
                <a:latin typeface="Georgia"/>
                <a:cs typeface="Georgia"/>
              </a:rPr>
              <a:t> </a:t>
            </a:r>
            <a:r>
              <a:rPr lang="en-US" dirty="0" err="1">
                <a:latin typeface="Georgia"/>
                <a:cs typeface="Georgia"/>
              </a:rPr>
              <a:t>nonne</a:t>
            </a:r>
            <a:r>
              <a:rPr lang="en-US" dirty="0">
                <a:latin typeface="Georgia"/>
                <a:cs typeface="Georgia"/>
              </a:rPr>
              <a:t> </a:t>
            </a:r>
            <a:r>
              <a:rPr lang="en-US" dirty="0" err="1">
                <a:latin typeface="Georgia"/>
                <a:cs typeface="Georgia"/>
              </a:rPr>
              <a:t>tutte</a:t>
            </a:r>
            <a:r>
              <a:rPr lang="en-US" dirty="0">
                <a:latin typeface="Georgia"/>
                <a:cs typeface="Georgia"/>
              </a:rPr>
              <a:t> san </a:t>
            </a:r>
            <a:r>
              <a:rPr lang="en-US" dirty="0" err="1">
                <a:latin typeface="Georgia"/>
                <a:cs typeface="Georgia"/>
              </a:rPr>
              <a:t>toro</a:t>
            </a:r>
            <a:endParaRPr lang="en-US" dirty="0">
              <a:latin typeface="Georgia"/>
              <a:cs typeface="Georgia"/>
            </a:endParaRPr>
          </a:p>
          <a:p>
            <a:pPr marL="342900" lvl="7" indent="0"/>
            <a:endParaRPr lang="en-US" dirty="0">
              <a:latin typeface="Georgia"/>
              <a:cs typeface="Georgia"/>
            </a:endParaRPr>
          </a:p>
          <a:p>
            <a:pPr>
              <a:buFont typeface="Arial"/>
              <a:buChar char="•"/>
            </a:pPr>
            <a:r>
              <a:rPr lang="en-US" dirty="0" err="1">
                <a:latin typeface="Georgia"/>
                <a:cs typeface="Georgia"/>
              </a:rPr>
              <a:t>Lorum</a:t>
            </a:r>
            <a:r>
              <a:rPr lang="en-US" dirty="0">
                <a:latin typeface="Georgia"/>
                <a:cs typeface="Georgia"/>
              </a:rPr>
              <a:t> </a:t>
            </a:r>
            <a:r>
              <a:rPr lang="en-US" dirty="0" err="1">
                <a:latin typeface="Georgia"/>
                <a:cs typeface="Georgia"/>
              </a:rPr>
              <a:t>ipsum</a:t>
            </a:r>
            <a:r>
              <a:rPr lang="en-US" dirty="0">
                <a:latin typeface="Georgia"/>
                <a:cs typeface="Georgia"/>
              </a:rPr>
              <a:t> </a:t>
            </a:r>
            <a:r>
              <a:rPr lang="en-US" dirty="0" err="1">
                <a:latin typeface="Georgia"/>
                <a:cs typeface="Georgia"/>
              </a:rPr>
              <a:t>dolore</a:t>
            </a:r>
            <a:r>
              <a:rPr lang="en-US" dirty="0">
                <a:latin typeface="Georgia"/>
                <a:cs typeface="Georgia"/>
              </a:rPr>
              <a:t> </a:t>
            </a:r>
            <a:r>
              <a:rPr lang="en-US" dirty="0" err="1">
                <a:latin typeface="Georgia"/>
                <a:cs typeface="Georgia"/>
              </a:rPr>
              <a:t>melior</a:t>
            </a:r>
            <a:r>
              <a:rPr lang="en-US" dirty="0">
                <a:latin typeface="Georgia"/>
                <a:cs typeface="Georgia"/>
              </a:rPr>
              <a:t> </a:t>
            </a:r>
            <a:r>
              <a:rPr lang="en-US" dirty="0" err="1">
                <a:latin typeface="Georgia"/>
                <a:cs typeface="Georgia"/>
              </a:rPr>
              <a:t>nonne</a:t>
            </a:r>
            <a:r>
              <a:rPr lang="en-US" dirty="0">
                <a:latin typeface="Georgia"/>
                <a:cs typeface="Georgia"/>
              </a:rPr>
              <a:t> </a:t>
            </a:r>
            <a:r>
              <a:rPr lang="en-US" dirty="0" err="1">
                <a:latin typeface="Georgia"/>
                <a:cs typeface="Georgia"/>
              </a:rPr>
              <a:t>tutte</a:t>
            </a:r>
            <a:r>
              <a:rPr lang="en-US" dirty="0">
                <a:latin typeface="Georgia"/>
                <a:cs typeface="Georgia"/>
              </a:rPr>
              <a:t> san </a:t>
            </a:r>
            <a:r>
              <a:rPr lang="en-US" dirty="0" err="1">
                <a:latin typeface="Georgia"/>
                <a:cs typeface="Georgia"/>
              </a:rPr>
              <a:t>toro</a:t>
            </a:r>
            <a:r>
              <a:rPr lang="en-US" dirty="0">
                <a:latin typeface="Georgia"/>
                <a:cs typeface="Georgia"/>
              </a:rPr>
              <a:t> velum</a:t>
            </a:r>
          </a:p>
          <a:p>
            <a:pPr marL="342900" lvl="6" indent="0"/>
            <a:r>
              <a:rPr lang="en-US" dirty="0" err="1">
                <a:latin typeface="Georgia"/>
                <a:cs typeface="Georgia"/>
              </a:rPr>
              <a:t>Lorum</a:t>
            </a:r>
            <a:r>
              <a:rPr lang="en-US" dirty="0">
                <a:latin typeface="Georgia"/>
                <a:cs typeface="Georgia"/>
              </a:rPr>
              <a:t> </a:t>
            </a:r>
            <a:r>
              <a:rPr lang="en-US" dirty="0" err="1">
                <a:latin typeface="Georgia"/>
                <a:cs typeface="Georgia"/>
              </a:rPr>
              <a:t>ipsum</a:t>
            </a:r>
            <a:r>
              <a:rPr lang="en-US" dirty="0">
                <a:latin typeface="Georgia"/>
                <a:cs typeface="Georgia"/>
              </a:rPr>
              <a:t> </a:t>
            </a:r>
            <a:r>
              <a:rPr lang="en-US" dirty="0" err="1">
                <a:latin typeface="Georgia"/>
                <a:cs typeface="Georgia"/>
              </a:rPr>
              <a:t>dolore</a:t>
            </a:r>
            <a:r>
              <a:rPr lang="en-US" dirty="0">
                <a:latin typeface="Georgia"/>
                <a:cs typeface="Georgia"/>
              </a:rPr>
              <a:t> </a:t>
            </a:r>
            <a:r>
              <a:rPr lang="en-US" dirty="0" err="1">
                <a:latin typeface="Georgia"/>
                <a:cs typeface="Georgia"/>
              </a:rPr>
              <a:t>melior</a:t>
            </a:r>
            <a:r>
              <a:rPr lang="en-US" dirty="0">
                <a:latin typeface="Georgia"/>
                <a:cs typeface="Georgia"/>
              </a:rPr>
              <a:t> </a:t>
            </a:r>
            <a:r>
              <a:rPr lang="en-US" dirty="0" err="1">
                <a:latin typeface="Georgia"/>
                <a:cs typeface="Georgia"/>
              </a:rPr>
              <a:t>nonne</a:t>
            </a:r>
            <a:r>
              <a:rPr lang="en-US" dirty="0">
                <a:latin typeface="Georgia"/>
                <a:cs typeface="Georgia"/>
              </a:rPr>
              <a:t> </a:t>
            </a:r>
            <a:r>
              <a:rPr lang="en-US" dirty="0" err="1">
                <a:latin typeface="Georgia"/>
                <a:cs typeface="Georgia"/>
              </a:rPr>
              <a:t>tutte</a:t>
            </a:r>
            <a:r>
              <a:rPr lang="en-US" dirty="0">
                <a:latin typeface="Georgia"/>
                <a:cs typeface="Georgia"/>
              </a:rPr>
              <a:t> san </a:t>
            </a:r>
            <a:r>
              <a:rPr lang="en-US" dirty="0" err="1">
                <a:latin typeface="Georgia"/>
                <a:cs typeface="Georgia"/>
              </a:rPr>
              <a:t>toro</a:t>
            </a:r>
            <a:endParaRPr lang="en-US" dirty="0">
              <a:latin typeface="Georgia"/>
              <a:cs typeface="Georgia"/>
            </a:endParaRPr>
          </a:p>
          <a:p>
            <a:endParaRPr lang="en-US" dirty="0">
              <a:latin typeface="Georgia"/>
              <a:cs typeface="Georgia"/>
            </a:endParaRPr>
          </a:p>
          <a:p>
            <a:endParaRPr lang="en-US" dirty="0"/>
          </a:p>
        </p:txBody>
      </p:sp>
      <p:sp>
        <p:nvSpPr>
          <p:cNvPr id="7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720000" y="908720"/>
            <a:ext cx="8458276" cy="434305"/>
          </a:xfrm>
        </p:spPr>
        <p:txBody>
          <a:bodyPr/>
          <a:lstStyle>
            <a:lvl1pPr marL="0" indent="0">
              <a:buNone/>
              <a:defRPr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AU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8708460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41904" y="181429"/>
            <a:ext cx="11710747" cy="6504214"/>
          </a:xfrm>
          <a:prstGeom prst="rect">
            <a:avLst/>
          </a:prstGeom>
          <a:solidFill>
            <a:srgbClr val="E6E4D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idx="14" hasCustomPrompt="1"/>
          </p:nvPr>
        </p:nvSpPr>
        <p:spPr>
          <a:xfrm>
            <a:off x="720000" y="2754276"/>
            <a:ext cx="6175828" cy="275580"/>
          </a:xfrm>
          <a:prstGeom prst="rect">
            <a:avLst/>
          </a:prstGeom>
          <a:ln>
            <a:noFill/>
          </a:ln>
        </p:spPr>
        <p:txBody>
          <a:bodyPr anchor="t" anchorCtr="0"/>
          <a:lstStyle>
            <a:lvl1pPr marL="0" indent="0" algn="l">
              <a:buNone/>
              <a:defRPr sz="1100" b="0">
                <a:solidFill>
                  <a:schemeClr val="tx1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AU" noProof="0" dirty="0"/>
              <a:t>DATE: 3 October 2014</a:t>
            </a:r>
          </a:p>
        </p:txBody>
      </p:sp>
      <p:sp>
        <p:nvSpPr>
          <p:cNvPr id="15" name="Title 14"/>
          <p:cNvSpPr>
            <a:spLocks noGrp="1"/>
          </p:cNvSpPr>
          <p:nvPr>
            <p:ph type="title" hasCustomPrompt="1"/>
          </p:nvPr>
        </p:nvSpPr>
        <p:spPr>
          <a:xfrm>
            <a:off x="720000" y="1484784"/>
            <a:ext cx="8544000" cy="64800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720000" y="2133600"/>
            <a:ext cx="8542867" cy="503238"/>
          </a:xfrm>
        </p:spPr>
        <p:txBody>
          <a:bodyPr/>
          <a:lstStyle>
            <a:lvl1pPr marL="0" indent="0">
              <a:buNone/>
              <a:defRPr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AU" dirty="0"/>
              <a:t>Click to ADD SUBTITLE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8117" y="181429"/>
            <a:ext cx="2037600" cy="762730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241904" y="3062172"/>
            <a:ext cx="4722971" cy="363301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9" name="Picture Placeholder 9" descr="Section_Image.jpg"/>
          <p:cNvPicPr>
            <a:picLocks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03" t="15468" r="100" b="1049"/>
          <a:stretch/>
        </p:blipFill>
        <p:spPr>
          <a:xfrm>
            <a:off x="4964875" y="3062172"/>
            <a:ext cx="6987287" cy="36324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6959" y="3448840"/>
            <a:ext cx="1943987" cy="3239978"/>
          </a:xfrm>
          <a:prstGeom prst="rect">
            <a:avLst/>
          </a:prstGeom>
        </p:spPr>
      </p:pic>
      <p:sp>
        <p:nvSpPr>
          <p:cNvPr id="11" name="TextBox 10"/>
          <p:cNvSpPr txBox="1"/>
          <p:nvPr userDrawn="1"/>
        </p:nvSpPr>
        <p:spPr>
          <a:xfrm>
            <a:off x="8046796" y="5910035"/>
            <a:ext cx="3591442" cy="655675"/>
          </a:xfrm>
          <a:prstGeom prst="rect">
            <a:avLst/>
          </a:prstGeom>
          <a:solidFill>
            <a:schemeClr val="accent1"/>
          </a:solidFill>
        </p:spPr>
        <p:txBody>
          <a:bodyPr wrap="square" rtlCol="0" anchor="ctr" anchorCtr="0">
            <a:normAutofit fontScale="77500" lnSpcReduction="20000"/>
          </a:bodyPr>
          <a:lstStyle/>
          <a:p>
            <a:r>
              <a:rPr lang="en-AU" sz="1200" dirty="0">
                <a:solidFill>
                  <a:schemeClr val="bg1"/>
                </a:solidFill>
                <a:latin typeface="Arial"/>
                <a:cs typeface="Arial"/>
              </a:rPr>
              <a:t>Note to user: Replace this image with your own.</a:t>
            </a:r>
          </a:p>
          <a:p>
            <a:pPr marL="266700" indent="-266700">
              <a:buFont typeface="Wingdings" panose="05000000000000000000" pitchFamily="2" charset="2"/>
              <a:buChar char="§"/>
            </a:pPr>
            <a:r>
              <a:rPr lang="en-AU" sz="1200" dirty="0">
                <a:solidFill>
                  <a:schemeClr val="bg1"/>
                </a:solidFill>
                <a:latin typeface="Arial"/>
                <a:cs typeface="Arial"/>
              </a:rPr>
              <a:t>Right click on this Placeholder box</a:t>
            </a:r>
          </a:p>
          <a:p>
            <a:pPr marL="266700" lvl="2" indent="-266700">
              <a:buFont typeface="Wingdings" panose="05000000000000000000" pitchFamily="2" charset="2"/>
              <a:buChar char="§"/>
            </a:pPr>
            <a:r>
              <a:rPr lang="en-AU" sz="1200" dirty="0">
                <a:solidFill>
                  <a:schemeClr val="bg1"/>
                </a:solidFill>
                <a:latin typeface="Arial"/>
                <a:cs typeface="Arial"/>
              </a:rPr>
              <a:t>Replace image</a:t>
            </a:r>
          </a:p>
          <a:p>
            <a:pPr marL="266700" lvl="2" indent="-266700">
              <a:buFont typeface="Wingdings" panose="05000000000000000000" pitchFamily="2" charset="2"/>
              <a:buChar char="§"/>
            </a:pPr>
            <a:r>
              <a:rPr lang="en-AU" sz="1200" dirty="0">
                <a:solidFill>
                  <a:schemeClr val="bg1"/>
                </a:solidFill>
                <a:latin typeface="Arial"/>
                <a:cs typeface="Arial"/>
              </a:rPr>
              <a:t>Select image and click ‘Resize image to fit in placeholder’)</a:t>
            </a:r>
          </a:p>
        </p:txBody>
      </p:sp>
    </p:spTree>
    <p:extLst>
      <p:ext uri="{BB962C8B-B14F-4D97-AF65-F5344CB8AC3E}">
        <p14:creationId xmlns:p14="http://schemas.microsoft.com/office/powerpoint/2010/main" val="1192017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51428" y="181429"/>
            <a:ext cx="11703337" cy="6504214"/>
          </a:xfrm>
          <a:prstGeom prst="rect">
            <a:avLst/>
          </a:prstGeom>
          <a:solidFill>
            <a:srgbClr val="E6E4D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8117" y="181429"/>
            <a:ext cx="2037600" cy="762730"/>
          </a:xfrm>
          <a:prstGeom prst="rect">
            <a:avLst/>
          </a:prstGeom>
        </p:spPr>
      </p:pic>
      <p:pic>
        <p:nvPicPr>
          <p:cNvPr id="9" name="Picture Placeholder 9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8700" y="944159"/>
            <a:ext cx="11696065" cy="5732866"/>
          </a:xfrm>
          <a:prstGeom prst="rect">
            <a:avLst/>
          </a:prstGeom>
          <a:ln>
            <a:noFill/>
          </a:ln>
        </p:spPr>
      </p:pic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720000" y="2863019"/>
            <a:ext cx="8045752" cy="60831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AU" dirty="0"/>
          </a:p>
        </p:txBody>
      </p:sp>
      <p:sp>
        <p:nvSpPr>
          <p:cNvPr id="13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720000" y="3485114"/>
            <a:ext cx="6407150" cy="503238"/>
          </a:xfrm>
        </p:spPr>
        <p:txBody>
          <a:bodyPr/>
          <a:lstStyle>
            <a:lvl1pPr marL="0" indent="0">
              <a:buNone/>
              <a:defRPr cap="all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AU" dirty="0"/>
              <a:t>Click to ADD SUBTITLE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3457" y="3502203"/>
            <a:ext cx="3174822" cy="3174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2955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241904" y="181429"/>
            <a:ext cx="11710800" cy="6504214"/>
          </a:xfrm>
          <a:prstGeom prst="rect">
            <a:avLst/>
          </a:prstGeom>
          <a:solidFill>
            <a:srgbClr val="E6E4D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4" hasCustomPrompt="1"/>
          </p:nvPr>
        </p:nvSpPr>
        <p:spPr>
          <a:xfrm>
            <a:off x="5608410" y="6183276"/>
            <a:ext cx="5772668" cy="275580"/>
          </a:xfrm>
          <a:prstGeom prst="rect">
            <a:avLst/>
          </a:prstGeom>
          <a:ln>
            <a:noFill/>
          </a:ln>
        </p:spPr>
        <p:txBody>
          <a:bodyPr anchor="t" anchorCtr="0"/>
          <a:lstStyle>
            <a:lvl1pPr marL="0" indent="0" algn="l">
              <a:buNone/>
              <a:defRPr sz="1100" b="0">
                <a:solidFill>
                  <a:schemeClr val="tx1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AU" noProof="0" dirty="0" smtClean="0"/>
              <a:t>21 September 2018</a:t>
            </a:r>
            <a:endParaRPr lang="en-AU" noProof="0" dirty="0"/>
          </a:p>
        </p:txBody>
      </p:sp>
      <p:sp>
        <p:nvSpPr>
          <p:cNvPr id="21" name="Title 20"/>
          <p:cNvSpPr>
            <a:spLocks noGrp="1"/>
          </p:cNvSpPr>
          <p:nvPr>
            <p:ph type="title" hasCustomPrompt="1"/>
          </p:nvPr>
        </p:nvSpPr>
        <p:spPr>
          <a:xfrm>
            <a:off x="5639120" y="2708920"/>
            <a:ext cx="5665556" cy="64800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Section Title</a:t>
            </a:r>
            <a:endParaRPr lang="en-AU" dirty="0"/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5" hasCustomPrompt="1"/>
          </p:nvPr>
        </p:nvSpPr>
        <p:spPr>
          <a:xfrm>
            <a:off x="5638360" y="3357564"/>
            <a:ext cx="5666316" cy="503237"/>
          </a:xfrm>
        </p:spPr>
        <p:txBody>
          <a:bodyPr/>
          <a:lstStyle>
            <a:lvl1pPr marL="0" indent="0">
              <a:buNone/>
              <a:defRPr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AU" dirty="0"/>
              <a:t>Click to add subtitle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6369" y="181429"/>
            <a:ext cx="2037600" cy="762730"/>
          </a:xfrm>
          <a:prstGeom prst="rect">
            <a:avLst/>
          </a:prstGeom>
        </p:spPr>
      </p:pic>
      <p:pic>
        <p:nvPicPr>
          <p:cNvPr id="9" name="Picture 8" descr="MAC21_190.5x254_PowerPoint_Images_Cov v3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95" y="0"/>
            <a:ext cx="43830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9829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74638"/>
            <a:ext cx="8458276" cy="64800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720000" y="1620000"/>
            <a:ext cx="10800001" cy="4525963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pPr lvl="0"/>
            <a:r>
              <a:rPr lang="en-AU" dirty="0"/>
              <a:t>Content no bullets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20000" y="6381329"/>
            <a:ext cx="5304664" cy="365125"/>
          </a:xfrm>
        </p:spPr>
        <p:txBody>
          <a:bodyPr/>
          <a:lstStyle>
            <a:lvl1pPr algn="l">
              <a:defRPr sz="1050"/>
            </a:lvl1pPr>
          </a:lstStyle>
          <a:p>
            <a:r>
              <a:rPr lang="en-AU" dirty="0" smtClean="0"/>
              <a:t>FACULTY RESEARCH OFFICE | HUMAN SCIENCES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81329"/>
            <a:ext cx="2844800" cy="365125"/>
          </a:xfrm>
        </p:spPr>
        <p:txBody>
          <a:bodyPr/>
          <a:lstStyle>
            <a:lvl1pPr>
              <a:defRPr sz="1050"/>
            </a:lvl1pPr>
          </a:lstStyle>
          <a:p>
            <a:fld id="{D9C42BCC-44E8-4F98-A8FE-EAF16D8C1E6E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7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720000" y="908720"/>
            <a:ext cx="8542867" cy="475914"/>
          </a:xfrm>
        </p:spPr>
        <p:txBody>
          <a:bodyPr/>
          <a:lstStyle>
            <a:lvl1pPr marL="0" indent="0">
              <a:buNone/>
              <a:defRPr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AU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40174484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6"/>
          </p:nvPr>
        </p:nvSpPr>
        <p:spPr>
          <a:xfrm>
            <a:off x="720000" y="1620000"/>
            <a:ext cx="10776675" cy="452437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AU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74638"/>
            <a:ext cx="8458276" cy="64800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23392" y="6381329"/>
            <a:ext cx="5376597" cy="365125"/>
          </a:xfrm>
        </p:spPr>
        <p:txBody>
          <a:bodyPr/>
          <a:lstStyle>
            <a:lvl1pPr algn="l">
              <a:defRPr sz="1050"/>
            </a:lvl1pPr>
          </a:lstStyle>
          <a:p>
            <a:r>
              <a:rPr lang="en-AU" dirty="0" smtClean="0"/>
              <a:t>FACULTY RESEARCH OFFICE | HUMAN SCIENCES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81329"/>
            <a:ext cx="2759075" cy="365125"/>
          </a:xfrm>
        </p:spPr>
        <p:txBody>
          <a:bodyPr/>
          <a:lstStyle/>
          <a:p>
            <a:fld id="{D9C42BCC-44E8-4F98-A8FE-EAF16D8C1E6E}" type="slidenum">
              <a:rPr lang="en-AU" smtClean="0"/>
              <a:t>‹#›</a:t>
            </a:fld>
            <a:endParaRPr lang="en-AU" dirty="0"/>
          </a:p>
        </p:txBody>
      </p:sp>
      <p:sp>
        <p:nvSpPr>
          <p:cNvPr id="7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720000" y="908720"/>
            <a:ext cx="8542867" cy="386680"/>
          </a:xfrm>
        </p:spPr>
        <p:txBody>
          <a:bodyPr/>
          <a:lstStyle>
            <a:lvl1pPr marL="0" indent="0">
              <a:buNone/>
              <a:defRPr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AU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4987233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74638"/>
            <a:ext cx="8458276" cy="648000"/>
          </a:xfrm>
        </p:spPr>
        <p:txBody>
          <a:bodyPr lIns="0" tIns="0" rIns="0" bIns="0"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720000" y="1620000"/>
            <a:ext cx="5220000" cy="4525963"/>
          </a:xfrm>
        </p:spPr>
        <p:txBody>
          <a:bodyPr lIns="0" tIns="0" rIns="0" bIns="0" numCol="1" spcCol="144000"/>
          <a:lstStyle>
            <a:lvl1pPr marL="0" indent="0">
              <a:buNone/>
              <a:defRPr baseline="0"/>
            </a:lvl1pPr>
          </a:lstStyle>
          <a:p>
            <a:pPr lvl="0"/>
            <a:r>
              <a:rPr lang="en-AU" dirty="0"/>
              <a:t>Two Column content no bullets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20000" y="6381329"/>
            <a:ext cx="5376597" cy="365125"/>
          </a:xfrm>
        </p:spPr>
        <p:txBody>
          <a:bodyPr/>
          <a:lstStyle>
            <a:lvl1pPr algn="l">
              <a:defRPr sz="1050"/>
            </a:lvl1pPr>
          </a:lstStyle>
          <a:p>
            <a:r>
              <a:rPr lang="en-AU" dirty="0" smtClean="0"/>
              <a:t>FACULTY RESEARCH OFFICE | HUMAN SCIENCES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81329"/>
            <a:ext cx="2844800" cy="365125"/>
          </a:xfrm>
        </p:spPr>
        <p:txBody>
          <a:bodyPr/>
          <a:lstStyle/>
          <a:p>
            <a:fld id="{D9C42BCC-44E8-4F98-A8FE-EAF16D8C1E6E}" type="slidenum">
              <a:rPr lang="en-AU" smtClean="0"/>
              <a:t>‹#›</a:t>
            </a:fld>
            <a:endParaRPr lang="en-AU"/>
          </a:p>
        </p:txBody>
      </p:sp>
      <p:sp>
        <p:nvSpPr>
          <p:cNvPr id="7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720000" y="908720"/>
            <a:ext cx="8542867" cy="425430"/>
          </a:xfrm>
        </p:spPr>
        <p:txBody>
          <a:bodyPr lIns="0" tIns="0" rIns="0" bIns="0"/>
          <a:lstStyle>
            <a:lvl1pPr marL="0" indent="0">
              <a:buNone/>
              <a:defRPr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AU" dirty="0"/>
              <a:t>Click to ADD SUBTITLE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6" hasCustomPrompt="1"/>
          </p:nvPr>
        </p:nvSpPr>
        <p:spPr>
          <a:xfrm>
            <a:off x="6248400" y="1620000"/>
            <a:ext cx="5220000" cy="4525963"/>
          </a:xfrm>
        </p:spPr>
        <p:txBody>
          <a:bodyPr lIns="0" tIns="0" rIns="0" bIns="0" numCol="1" spcCol="144000"/>
          <a:lstStyle>
            <a:lvl1pPr marL="0" indent="0">
              <a:buNone/>
              <a:defRPr baseline="0"/>
            </a:lvl1pPr>
          </a:lstStyle>
          <a:p>
            <a:pPr lvl="0"/>
            <a:r>
              <a:rPr lang="en-AU" dirty="0"/>
              <a:t>Two Column content no bullets</a:t>
            </a:r>
          </a:p>
        </p:txBody>
      </p:sp>
    </p:spTree>
    <p:extLst>
      <p:ext uri="{BB962C8B-B14F-4D97-AF65-F5344CB8AC3E}">
        <p14:creationId xmlns:p14="http://schemas.microsoft.com/office/powerpoint/2010/main" val="240454037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461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lumn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74638"/>
            <a:ext cx="8458276" cy="64800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20000" y="6381329"/>
            <a:ext cx="5376597" cy="365125"/>
          </a:xfrm>
        </p:spPr>
        <p:txBody>
          <a:bodyPr/>
          <a:lstStyle>
            <a:lvl1pPr algn="l">
              <a:defRPr sz="1050"/>
            </a:lvl1pPr>
          </a:lstStyle>
          <a:p>
            <a:r>
              <a:rPr lang="en-AU" dirty="0" smtClean="0"/>
              <a:t>FACULTY RESEARCH OFFICE | HUMAN SCIENCES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81329"/>
            <a:ext cx="2844800" cy="365125"/>
          </a:xfrm>
        </p:spPr>
        <p:txBody>
          <a:bodyPr/>
          <a:lstStyle>
            <a:lvl1pPr>
              <a:defRPr sz="1050"/>
            </a:lvl1pPr>
          </a:lstStyle>
          <a:p>
            <a:fld id="{D9C42BCC-44E8-4F98-A8FE-EAF16D8C1E6E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7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720000" y="908720"/>
            <a:ext cx="8542867" cy="443830"/>
          </a:xfrm>
        </p:spPr>
        <p:txBody>
          <a:bodyPr/>
          <a:lstStyle>
            <a:lvl1pPr marL="0" indent="0">
              <a:buNone/>
              <a:defRPr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AU" dirty="0"/>
              <a:t>Click to ADD </a:t>
            </a:r>
            <a:r>
              <a:rPr lang="en-AU" dirty="0" smtClean="0"/>
              <a:t>SUBTITLE </a:t>
            </a:r>
            <a:endParaRPr lang="en-AU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7"/>
          </p:nvPr>
        </p:nvSpPr>
        <p:spPr>
          <a:xfrm>
            <a:off x="720000" y="1620000"/>
            <a:ext cx="5220000" cy="452913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AU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6362400" y="1620000"/>
            <a:ext cx="5220000" cy="452913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5472686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74638"/>
            <a:ext cx="8458276" cy="64800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20000" y="6381329"/>
            <a:ext cx="5376597" cy="365125"/>
          </a:xfrm>
        </p:spPr>
        <p:txBody>
          <a:bodyPr/>
          <a:lstStyle>
            <a:lvl1pPr algn="l">
              <a:defRPr sz="1050"/>
            </a:lvl1pPr>
          </a:lstStyle>
          <a:p>
            <a:r>
              <a:rPr lang="en-AU" dirty="0" smtClean="0"/>
              <a:t>FACULTY RESEARCH OFFICE | HUMAN SCIENCES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81329"/>
            <a:ext cx="2844800" cy="365125"/>
          </a:xfrm>
        </p:spPr>
        <p:txBody>
          <a:bodyPr/>
          <a:lstStyle/>
          <a:p>
            <a:fld id="{D9C42BCC-44E8-4F98-A8FE-EAF16D8C1E6E}" type="slidenum">
              <a:rPr lang="en-AU" smtClean="0"/>
              <a:t>‹#›</a:t>
            </a:fld>
            <a:endParaRPr lang="en-AU"/>
          </a:p>
        </p:txBody>
      </p:sp>
      <p:sp>
        <p:nvSpPr>
          <p:cNvPr id="7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720000" y="908720"/>
            <a:ext cx="8542867" cy="443830"/>
          </a:xfrm>
        </p:spPr>
        <p:txBody>
          <a:bodyPr/>
          <a:lstStyle>
            <a:lvl1pPr marL="0" indent="0">
              <a:buNone/>
              <a:defRPr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AU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8087001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20000" y="274638"/>
            <a:ext cx="8458276" cy="64800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0000" y="1620000"/>
            <a:ext cx="10800001" cy="452596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20000" y="6309321"/>
            <a:ext cx="5400675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AU" dirty="0" smtClean="0"/>
              <a:t>FACULTY RESEARCH OFFICE | HUMAN SCIENCES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51875" y="6309321"/>
            <a:ext cx="28448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C42BCC-44E8-4F98-A8FE-EAF16D8C1E6E}" type="slidenum">
              <a:rPr lang="en-AU" smtClean="0"/>
              <a:pPr/>
              <a:t>‹#›</a:t>
            </a:fld>
            <a:endParaRPr lang="en-AU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3174" y="217272"/>
            <a:ext cx="2037600" cy="762730"/>
          </a:xfrm>
          <a:prstGeom prst="rect">
            <a:avLst/>
          </a:prstGeom>
        </p:spPr>
      </p:pic>
      <p:pic>
        <p:nvPicPr>
          <p:cNvPr id="1026" name="Picture 2"/>
          <p:cNvPicPr preferRelativeResize="0">
            <a:picLocks noChangeAspect="1" noChangeArrowheads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00" y="1368000"/>
            <a:ext cx="10800000" cy="127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417626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8" r:id="rId2"/>
    <p:sldLayoutId id="2147483667" r:id="rId3"/>
    <p:sldLayoutId id="2147483651" r:id="rId4"/>
    <p:sldLayoutId id="2147483650" r:id="rId5"/>
    <p:sldLayoutId id="2147483660" r:id="rId6"/>
    <p:sldLayoutId id="2147483661" r:id="rId7"/>
    <p:sldLayoutId id="2147483662" r:id="rId8"/>
    <p:sldLayoutId id="2147483663" r:id="rId9"/>
    <p:sldLayoutId id="2147483664" r:id="rId10"/>
    <p:sldLayoutId id="2147483655" r:id="rId11"/>
    <p:sldLayoutId id="2147483665" r:id="rId12"/>
    <p:sldLayoutId id="2147483669" r:id="rId13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spcBef>
          <a:spcPct val="0"/>
        </a:spcBef>
        <a:buNone/>
        <a:defRPr sz="32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800100" indent="-342900" algn="l" defTabSz="914400" rtl="0" eaLnBrk="1" latinLnBrk="0" hangingPunct="1">
        <a:spcBef>
          <a:spcPct val="20000"/>
        </a:spcBef>
        <a:buFont typeface="Georgia" panose="02040502050405020303" pitchFamily="18" charset="0"/>
        <a:buChar char="―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200150" indent="-285750" algn="l" defTabSz="914400" rtl="0" eaLnBrk="1" latinLnBrk="0" hangingPunct="1">
        <a:spcBef>
          <a:spcPct val="200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Georgia" panose="02040502050405020303" pitchFamily="18" charset="0"/>
        <a:buChar char="―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32" userDrawn="1">
          <p15:clr>
            <a:srgbClr val="F26B43"/>
          </p15:clr>
        </p15:guide>
        <p15:guide id="2" pos="43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slideLayout" Target="../slideLayouts/slideLayout10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3.emf"/><Relationship Id="rId4" Type="http://schemas.openxmlformats.org/officeDocument/2006/relationships/oleObject" Target="../embeddings/oleObject1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10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25.png"/><Relationship Id="rId4" Type="http://schemas.openxmlformats.org/officeDocument/2006/relationships/image" Target="../media/image23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6.png"/><Relationship Id="rId7" Type="http://schemas.openxmlformats.org/officeDocument/2006/relationships/image" Target="../media/image27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9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6.png"/><Relationship Id="rId7" Type="http://schemas.openxmlformats.org/officeDocument/2006/relationships/image" Target="../media/image27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9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1.jpeg"/><Relationship Id="rId4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humburg.shinyapps.io/likelihood/" TargetMode="Externa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alexanderetz.com/2015/04/15/understanding-bayes-a-look-at-the-likelihood/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humburg.shinyapps.io/updating_prior/" TargetMode="Externa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alexanderetz.com/2015/04/15/understanding-bayes-a-look-at-the-likelihood/" TargetMode="Externa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alexanderetz.com/2015/08/09/understanding-bayes-visualization-of-bf/" TargetMode="Externa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alexanderetz.com/2015/08/09/understanding-bayes-visualization-of-bf/" TargetMode="External"/><Relationship Id="rId2" Type="http://schemas.openxmlformats.org/officeDocument/2006/relationships/image" Target="../media/image45.gif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humburg.shinyapps.io/bayes_factor/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tinyurl.com/y74hwe3u" TargetMode="External"/><Relationship Id="rId2" Type="http://schemas.openxmlformats.org/officeDocument/2006/relationships/hyperlink" Target="https://tinyurl.com/y8ro4ysf" TargetMode="Externa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github.com/humburg/Introduction-to-Bayesian-Hypothesis-testing/tree/master/data" TargetMode="External"/><Relationship Id="rId5" Type="http://schemas.openxmlformats.org/officeDocument/2006/relationships/hyperlink" Target="https://tinyurl.com/ydfr8nlw" TargetMode="External"/><Relationship Id="rId4" Type="http://schemas.openxmlformats.org/officeDocument/2006/relationships/hyperlink" Target="https://tinyurl.com/y8zz27rr" TargetMode="Externa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>
                <a:solidFill>
                  <a:schemeClr val="bg1"/>
                </a:solidFill>
              </a:rPr>
              <a:t>Bayesian Hypothesis Testing</a:t>
            </a:r>
            <a:endParaRPr lang="en-AU" dirty="0">
              <a:solidFill>
                <a:schemeClr val="bg1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AU" dirty="0" smtClean="0">
                <a:solidFill>
                  <a:schemeClr val="bg1"/>
                </a:solidFill>
              </a:rPr>
              <a:t>An Introduction</a:t>
            </a:r>
            <a:endParaRPr lang="en-A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0164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What is Probability?</a:t>
            </a:r>
            <a:endParaRPr lang="en-AU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139" y="1713728"/>
            <a:ext cx="2026920" cy="2340864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smtClean="0"/>
              <a:t>FACULTY RESEARCH OFFICE | HUMAN SCIENCES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42BCC-44E8-4F98-A8FE-EAF16D8C1E6E}" type="slidenum">
              <a:rPr lang="en-AU" smtClean="0"/>
              <a:t>10</a:t>
            </a:fld>
            <a:endParaRPr lang="en-AU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AU" dirty="0" smtClean="0"/>
              <a:t>The Bayesian View</a:t>
            </a:r>
            <a:endParaRPr lang="en-AU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6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4094" y="2335601"/>
            <a:ext cx="5219700" cy="3634216"/>
          </a:xfrm>
        </p:spPr>
      </p:pic>
      <p:sp>
        <p:nvSpPr>
          <p:cNvPr id="10" name="Content Placeholder 7"/>
          <p:cNvSpPr txBox="1">
            <a:spLocks/>
          </p:cNvSpPr>
          <p:nvPr/>
        </p:nvSpPr>
        <p:spPr>
          <a:xfrm>
            <a:off x="6973794" y="4201833"/>
            <a:ext cx="4494606" cy="1356282"/>
          </a:xfrm>
          <a:prstGeom prst="rect">
            <a:avLst/>
          </a:prstGeom>
        </p:spPr>
        <p:txBody>
          <a:bodyPr vert="horz" lIns="0" tIns="0" rIns="0" bIns="0" numCol="1" spcCol="14400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spcBef>
                <a:spcPct val="20000"/>
              </a:spcBef>
              <a:buFont typeface="Georgia" panose="02040502050405020303" pitchFamily="18" charset="0"/>
              <a:buChar char="―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0150" indent="-28575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Georgia" panose="02040502050405020303" pitchFamily="18" charset="0"/>
              <a:buChar char="―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 smtClean="0"/>
              <a:t>Probability is a subjective characteristic of rational agents.</a:t>
            </a:r>
          </a:p>
          <a:p>
            <a:r>
              <a:rPr lang="en-AU" dirty="0" smtClean="0"/>
              <a:t>It is defined by assessing the strength of the belief the agent holds in a proposition.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67301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Bayesian Statistics</a:t>
            </a:r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smtClean="0"/>
              <a:t>FACULTY RESEARCH OFFICE | HUMAN SCIENCES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42BCC-44E8-4F98-A8FE-EAF16D8C1E6E}" type="slidenum">
              <a:rPr lang="en-AU" smtClean="0"/>
              <a:t>11</a:t>
            </a:fld>
            <a:endParaRPr lang="en-AU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AU" dirty="0"/>
              <a:t>Experiments and Hypotheses</a:t>
            </a:r>
          </a:p>
          <a:p>
            <a:endParaRPr lang="en-AU" dirty="0"/>
          </a:p>
        </p:txBody>
      </p:sp>
      <p:pic>
        <p:nvPicPr>
          <p:cNvPr id="13" name="Content Placeholder 12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7636" y="2034869"/>
            <a:ext cx="2026920" cy="2340864"/>
          </a:xfrm>
        </p:spPr>
      </p:pic>
      <p:pic>
        <p:nvPicPr>
          <p:cNvPr id="12" name="Content Placeholder 11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464" y="1887044"/>
            <a:ext cx="3574419" cy="2488689"/>
          </a:xfrm>
        </p:spPr>
      </p:pic>
      <p:sp>
        <p:nvSpPr>
          <p:cNvPr id="15" name="Content Placeholder 7"/>
          <p:cNvSpPr txBox="1">
            <a:spLocks/>
          </p:cNvSpPr>
          <p:nvPr/>
        </p:nvSpPr>
        <p:spPr>
          <a:xfrm>
            <a:off x="720000" y="4700390"/>
            <a:ext cx="3666729" cy="1356282"/>
          </a:xfrm>
          <a:prstGeom prst="rect">
            <a:avLst/>
          </a:prstGeom>
        </p:spPr>
        <p:txBody>
          <a:bodyPr vert="horz" lIns="0" tIns="0" rIns="0" bIns="0" numCol="1" spcCol="14400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spcBef>
                <a:spcPct val="20000"/>
              </a:spcBef>
              <a:buFont typeface="Georgia" panose="02040502050405020303" pitchFamily="18" charset="0"/>
              <a:buChar char="―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0150" indent="-28575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Georgia" panose="02040502050405020303" pitchFamily="18" charset="0"/>
              <a:buChar char="―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 smtClean="0"/>
              <a:t>Probability can be attached to any statement that an agent can believe.</a:t>
            </a:r>
            <a:endParaRPr lang="en-AU" dirty="0"/>
          </a:p>
        </p:txBody>
      </p:sp>
      <p:sp>
        <p:nvSpPr>
          <p:cNvPr id="16" name="Content Placeholder 7"/>
          <p:cNvSpPr txBox="1">
            <a:spLocks/>
          </p:cNvSpPr>
          <p:nvPr/>
        </p:nvSpPr>
        <p:spPr>
          <a:xfrm>
            <a:off x="4932238" y="4700390"/>
            <a:ext cx="2837171" cy="1356282"/>
          </a:xfrm>
          <a:prstGeom prst="rect">
            <a:avLst/>
          </a:prstGeom>
        </p:spPr>
        <p:txBody>
          <a:bodyPr vert="horz" lIns="0" tIns="0" rIns="0" bIns="0" numCol="1" spcCol="14400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spcBef>
                <a:spcPct val="20000"/>
              </a:spcBef>
              <a:buFont typeface="Georgia" panose="02040502050405020303" pitchFamily="18" charset="0"/>
              <a:buChar char="―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0150" indent="-28575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Georgia" panose="02040502050405020303" pitchFamily="18" charset="0"/>
              <a:buChar char="―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 smtClean="0"/>
              <a:t>Experiments generate events about which an agent may hold </a:t>
            </a:r>
            <a:r>
              <a:rPr lang="en-AU" dirty="0" smtClean="0"/>
              <a:t>beliefs</a:t>
            </a:r>
            <a:r>
              <a:rPr lang="en-AU" dirty="0" smtClean="0"/>
              <a:t>.</a:t>
            </a:r>
            <a:endParaRPr lang="en-AU" dirty="0"/>
          </a:p>
        </p:txBody>
      </p:sp>
      <p:sp>
        <p:nvSpPr>
          <p:cNvPr id="17" name="Content Placeholder 7"/>
          <p:cNvSpPr txBox="1">
            <a:spLocks/>
          </p:cNvSpPr>
          <p:nvPr/>
        </p:nvSpPr>
        <p:spPr>
          <a:xfrm>
            <a:off x="7909968" y="4700390"/>
            <a:ext cx="3304776" cy="1356282"/>
          </a:xfrm>
          <a:prstGeom prst="rect">
            <a:avLst/>
          </a:prstGeom>
        </p:spPr>
        <p:txBody>
          <a:bodyPr vert="horz" lIns="0" tIns="0" rIns="0" bIns="0" numCol="1" spcCol="14400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spcBef>
                <a:spcPct val="20000"/>
              </a:spcBef>
              <a:buFont typeface="Georgia" panose="02040502050405020303" pitchFamily="18" charset="0"/>
              <a:buChar char="―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0150" indent="-28575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Georgia" panose="02040502050405020303" pitchFamily="18" charset="0"/>
              <a:buChar char="―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 smtClean="0"/>
              <a:t>A hypothesis consists of propositions about which a rational agent might hold believes.</a:t>
            </a:r>
            <a:endParaRPr lang="en-AU" dirty="0"/>
          </a:p>
        </p:txBody>
      </p:sp>
      <p:pic>
        <p:nvPicPr>
          <p:cNvPr id="19" name="Content Placeholder 18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2438" y="1822954"/>
            <a:ext cx="3666470" cy="2552779"/>
          </a:xfrm>
        </p:spPr>
      </p:pic>
    </p:spTree>
    <p:extLst>
      <p:ext uri="{BB962C8B-B14F-4D97-AF65-F5344CB8AC3E}">
        <p14:creationId xmlns:p14="http://schemas.microsoft.com/office/powerpoint/2010/main" val="594107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900706" y="2708920"/>
            <a:ext cx="6403970" cy="648000"/>
          </a:xfrm>
        </p:spPr>
        <p:txBody>
          <a:bodyPr>
            <a:normAutofit fontScale="90000"/>
          </a:bodyPr>
          <a:lstStyle/>
          <a:p>
            <a:r>
              <a:rPr lang="en-AU" dirty="0" smtClean="0"/>
              <a:t>Introduction to (Bayesian) Statistics</a:t>
            </a:r>
            <a:endParaRPr lang="en-AU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AU" dirty="0" smtClean="0"/>
              <a:t>Bayes’ Rule</a:t>
            </a:r>
            <a:endParaRPr lang="en-AU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3" t="20602" r="6302" b="27612"/>
          <a:stretch/>
        </p:blipFill>
        <p:spPr>
          <a:xfrm>
            <a:off x="7088094" y="4301873"/>
            <a:ext cx="3938494" cy="1440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709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Let’s roll two dice…</a:t>
            </a:r>
            <a:endParaRPr lang="en-AU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8" name="Content Placeholder 7"/>
          <p:cNvSpPr>
            <a:spLocks noGrp="1"/>
          </p:cNvSpPr>
          <p:nvPr>
            <p:ph idx="16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 smtClean="0"/>
              <a:t>Roll two dice and add them together.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 smtClean="0"/>
              <a:t>How likely are the different possible outcomes?</a:t>
            </a:r>
            <a:endParaRPr lang="en-AU" dirty="0"/>
          </a:p>
        </p:txBody>
      </p:sp>
      <p:pic>
        <p:nvPicPr>
          <p:cNvPr id="1028" name="Picture 4" descr="Image result for dice cup two dice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593" y="1619250"/>
            <a:ext cx="4525963" cy="452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9426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36 different rolls…</a:t>
            </a:r>
            <a:endParaRPr lang="en-AU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7593" y="1619250"/>
            <a:ext cx="4525963" cy="4525963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smtClean="0"/>
              <a:t>FACULTY RESEARCH OFFICE | HUMAN SCIENCES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42BCC-44E8-4F98-A8FE-EAF16D8C1E6E}" type="slidenum">
              <a:rPr lang="en-AU" smtClean="0"/>
              <a:t>14</a:t>
            </a:fld>
            <a:endParaRPr lang="en-AU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Content Placeholder 6"/>
          <p:cNvSpPr>
            <a:spLocks noGrp="1"/>
          </p:cNvSpPr>
          <p:nvPr>
            <p:ph idx="16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 smtClean="0"/>
              <a:t>Each roll produces an outcome between 2 and 12.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 smtClean="0"/>
              <a:t>Some outcomes are more common than others.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574111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7593" y="1619250"/>
            <a:ext cx="4525963" cy="4525963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smtClean="0"/>
              <a:t>FACULTY RESEARCH OFFICE | HUMAN SCIENCES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42BCC-44E8-4F98-A8FE-EAF16D8C1E6E}" type="slidenum">
              <a:rPr lang="en-AU" smtClean="0"/>
              <a:t>15</a:t>
            </a:fld>
            <a:endParaRPr lang="en-AU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Content Placeholder 6"/>
          <p:cNvSpPr>
            <a:spLocks noGrp="1"/>
          </p:cNvSpPr>
          <p:nvPr>
            <p:ph idx="16"/>
          </p:nvPr>
        </p:nvSpPr>
        <p:spPr/>
        <p:txBody>
          <a:bodyPr/>
          <a:lstStyle/>
          <a:p>
            <a:r>
              <a:rPr lang="en-AU" dirty="0" smtClean="0"/>
              <a:t>Of the 36 possible rolls, four add up to 5.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33396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smtClean="0"/>
              <a:t>FACULTY RESEARCH OFFICE | HUMAN SCIENCES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42BCC-44E8-4F98-A8FE-EAF16D8C1E6E}" type="slidenum">
              <a:rPr lang="en-AU" smtClean="0"/>
              <a:t>16</a:t>
            </a:fld>
            <a:endParaRPr lang="en-AU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11" name="Picture Placeholder 10"/>
          <p:cNvPicPr>
            <a:picLocks noGrp="1" noChangeAspect="1"/>
          </p:cNvPicPr>
          <p:nvPr>
            <p:ph type="pic" sz="quarter" idx="16"/>
          </p:nvPr>
        </p:nvPicPr>
        <p:blipFill>
          <a:blip r:embed="rId3"/>
          <a:stretch>
            <a:fillRect/>
          </a:stretch>
        </p:blipFill>
        <p:spPr>
          <a:xfrm>
            <a:off x="1519933" y="2017953"/>
            <a:ext cx="9563100" cy="2338388"/>
          </a:xfrm>
          <a:prstGeom prst="rect">
            <a:avLst/>
          </a:prstGeom>
        </p:spPr>
      </p:pic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08922518"/>
              </p:ext>
            </p:extLst>
          </p:nvPr>
        </p:nvGraphicFramePr>
        <p:xfrm>
          <a:off x="803275" y="4541838"/>
          <a:ext cx="10410825" cy="581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3" name="Worksheet" r:id="rId4" imgW="10410784" imgH="580889" progId="Excel.Sheet.12">
                  <p:embed/>
                </p:oleObj>
              </mc:Choice>
              <mc:Fallback>
                <p:oleObj name="Worksheet" r:id="rId4" imgW="10410784" imgH="580889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03275" y="4541838"/>
                        <a:ext cx="10410825" cy="581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71955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“Roll a 5”</a:t>
            </a:r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smtClean="0"/>
              <a:t>FACULTY RESEARCH OFFICE | HUMAN SCIENCES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42BCC-44E8-4F98-A8FE-EAF16D8C1E6E}" type="slidenum">
              <a:rPr lang="en-AU" smtClean="0"/>
              <a:t>17</a:t>
            </a:fld>
            <a:endParaRPr lang="en-AU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AU"/>
          </a:p>
        </p:txBody>
      </p:sp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08922518"/>
              </p:ext>
            </p:extLst>
          </p:nvPr>
        </p:nvGraphicFramePr>
        <p:xfrm>
          <a:off x="803275" y="4541838"/>
          <a:ext cx="10410825" cy="581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7" name="Worksheet" r:id="rId3" imgW="10410784" imgH="580889" progId="Excel.Sheet.12">
                  <p:embed/>
                </p:oleObj>
              </mc:Choice>
              <mc:Fallback>
                <p:oleObj name="Worksheet" r:id="rId3" imgW="10410784" imgH="580889" progId="Excel.Sheet.12">
                  <p:embed/>
                  <p:pic>
                    <p:nvPicPr>
                      <p:cNvPr id="12" name="Object 1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03275" y="4541838"/>
                        <a:ext cx="10410825" cy="581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5" name="Picture Placeholder 14"/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869" t="-21059" r="-4202" b="-73357"/>
          <a:stretch/>
        </p:blipFill>
        <p:spPr/>
      </p:pic>
      <p:sp>
        <p:nvSpPr>
          <p:cNvPr id="16" name="TextBox 15"/>
          <p:cNvSpPr txBox="1"/>
          <p:nvPr/>
        </p:nvSpPr>
        <p:spPr>
          <a:xfrm>
            <a:off x="4991433" y="5449365"/>
            <a:ext cx="14392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4/36 = 0.111</a:t>
            </a:r>
            <a:endParaRPr lang="en-AU" dirty="0"/>
          </a:p>
        </p:txBody>
      </p:sp>
      <p:cxnSp>
        <p:nvCxnSpPr>
          <p:cNvPr id="18" name="Straight Arrow Connector 17"/>
          <p:cNvCxnSpPr/>
          <p:nvPr/>
        </p:nvCxnSpPr>
        <p:spPr>
          <a:xfrm flipH="1" flipV="1">
            <a:off x="4642338" y="5122863"/>
            <a:ext cx="349095" cy="5233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9975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A: “At least one die shows a 3”</a:t>
            </a:r>
            <a:endParaRPr lang="en-AU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smtClean="0"/>
              <a:t>FACULTY RESEARCH OFFICE| HUMAN SCIENCES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42BCC-44E8-4F98-A8FE-EAF16D8C1E6E}" type="slidenum">
              <a:rPr lang="en-AU" smtClean="0"/>
              <a:t>18</a:t>
            </a:fld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9" name="Picture Placeholder 8"/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444" b="-2633"/>
          <a:stretch/>
        </p:blipFill>
        <p:spPr>
          <a:xfrm>
            <a:off x="1315797" y="2017953"/>
            <a:ext cx="9561600" cy="2471596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4152963" y="4915039"/>
                <a:ext cx="3298037" cy="5203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AU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AU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num>
                        <m:den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36</m:t>
                          </m:r>
                        </m:den>
                      </m:f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=0.31</m:t>
                      </m:r>
                    </m:oMath>
                  </m:oMathPara>
                </a14:m>
                <a:endParaRPr lang="en-AU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2963" y="4915039"/>
                <a:ext cx="3298037" cy="5203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62416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B: “Roll is even”</a:t>
            </a:r>
            <a:endParaRPr lang="en-AU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smtClean="0"/>
              <a:t>FACULTY RESEARCH OFFICE| HUMAN SCIENCES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42BCC-44E8-4F98-A8FE-EAF16D8C1E6E}" type="slidenum">
              <a:rPr lang="en-AU" smtClean="0"/>
              <a:t>19</a:t>
            </a:fld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" t="154" r="-93" b="-998"/>
          <a:stretch/>
        </p:blipFill>
        <p:spPr>
          <a:xfrm>
            <a:off x="1317529" y="2017953"/>
            <a:ext cx="9702602" cy="2390684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4152963" y="4915039"/>
                <a:ext cx="3298037" cy="5203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AU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AU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18</m:t>
                          </m:r>
                        </m:num>
                        <m:den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36</m:t>
                          </m:r>
                        </m:den>
                      </m:f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en-AU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2963" y="4915039"/>
                <a:ext cx="3298037" cy="5203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46824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Welcome</a:t>
            </a:r>
            <a:endParaRPr lang="en-AU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23073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smtClean="0"/>
              <a:t>FACULTY RESEARCH OFFICE| HUMAN SCIENCES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42BCC-44E8-4F98-A8FE-EAF16D8C1E6E}" type="slidenum">
              <a:rPr lang="en-AU" smtClean="0"/>
              <a:t>20</a:t>
            </a:fld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9618" b="-19618"/>
          <a:stretch/>
        </p:blipFill>
        <p:spPr>
          <a:xfrm>
            <a:off x="7446724" y="1502356"/>
            <a:ext cx="3148805" cy="1325663"/>
          </a:xfr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879" y="1552455"/>
            <a:ext cx="4779607" cy="117578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033" y="5235983"/>
            <a:ext cx="4851301" cy="1013277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36367" y="2728238"/>
            <a:ext cx="4455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Probability that roll contains at least one 3</a:t>
            </a:r>
            <a:endParaRPr lang="en-AU" dirty="0"/>
          </a:p>
        </p:txBody>
      </p:sp>
      <p:sp>
        <p:nvSpPr>
          <p:cNvPr id="13" name="TextBox 12"/>
          <p:cNvSpPr txBox="1"/>
          <p:nvPr/>
        </p:nvSpPr>
        <p:spPr>
          <a:xfrm>
            <a:off x="7259754" y="2662468"/>
            <a:ext cx="40062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Probability that roll is even given that </a:t>
            </a:r>
          </a:p>
          <a:p>
            <a:r>
              <a:rPr lang="en-AU" dirty="0" smtClean="0"/>
              <a:t>at least one die is a 3</a:t>
            </a:r>
            <a:endParaRPr lang="en-AU" dirty="0"/>
          </a:p>
        </p:txBody>
      </p:sp>
      <p:sp>
        <p:nvSpPr>
          <p:cNvPr id="14" name="TextBox 13"/>
          <p:cNvSpPr txBox="1"/>
          <p:nvPr/>
        </p:nvSpPr>
        <p:spPr>
          <a:xfrm>
            <a:off x="29746" y="4839897"/>
            <a:ext cx="50834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Probability that at least one die is a 3 given that </a:t>
            </a:r>
          </a:p>
          <a:p>
            <a:r>
              <a:rPr lang="en-AU" dirty="0" smtClean="0"/>
              <a:t>the roll is even.</a:t>
            </a:r>
            <a:endParaRPr lang="en-AU" dirty="0"/>
          </a:p>
        </p:txBody>
      </p:sp>
      <p:sp>
        <p:nvSpPr>
          <p:cNvPr id="15" name="TextBox 14"/>
          <p:cNvSpPr txBox="1"/>
          <p:nvPr/>
        </p:nvSpPr>
        <p:spPr>
          <a:xfrm>
            <a:off x="5260063" y="332860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P(A)</a:t>
            </a:r>
            <a:endParaRPr lang="en-AU" dirty="0"/>
          </a:p>
        </p:txBody>
      </p:sp>
      <p:sp>
        <p:nvSpPr>
          <p:cNvPr id="16" name="TextBox 15"/>
          <p:cNvSpPr txBox="1"/>
          <p:nvPr/>
        </p:nvSpPr>
        <p:spPr>
          <a:xfrm>
            <a:off x="6096597" y="391654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P(B)</a:t>
            </a:r>
            <a:endParaRPr lang="en-AU" dirty="0"/>
          </a:p>
        </p:txBody>
      </p:sp>
      <p:sp>
        <p:nvSpPr>
          <p:cNvPr id="17" name="TextBox 16"/>
          <p:cNvSpPr txBox="1"/>
          <p:nvPr/>
        </p:nvSpPr>
        <p:spPr>
          <a:xfrm>
            <a:off x="6672102" y="3362544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P(B|A)</a:t>
            </a:r>
            <a:endParaRPr lang="en-AU" dirty="0"/>
          </a:p>
        </p:txBody>
      </p:sp>
      <p:sp>
        <p:nvSpPr>
          <p:cNvPr id="18" name="TextBox 17"/>
          <p:cNvSpPr txBox="1"/>
          <p:nvPr/>
        </p:nvSpPr>
        <p:spPr>
          <a:xfrm>
            <a:off x="2361446" y="3547210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P(A|B)</a:t>
            </a:r>
            <a:endParaRPr lang="en-AU" dirty="0"/>
          </a:p>
        </p:txBody>
      </p:sp>
      <p:cxnSp>
        <p:nvCxnSpPr>
          <p:cNvPr id="24" name="Straight Arrow Connector 23"/>
          <p:cNvCxnSpPr>
            <a:stCxn id="17" idx="0"/>
            <a:endCxn id="13" idx="1"/>
          </p:cNvCxnSpPr>
          <p:nvPr/>
        </p:nvCxnSpPr>
        <p:spPr>
          <a:xfrm flipV="1">
            <a:off x="7101868" y="2985634"/>
            <a:ext cx="157886" cy="3769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5" idx="0"/>
            <a:endCxn id="12" idx="3"/>
          </p:cNvCxnSpPr>
          <p:nvPr/>
        </p:nvCxnSpPr>
        <p:spPr>
          <a:xfrm flipH="1" flipV="1">
            <a:off x="4991433" y="2912904"/>
            <a:ext cx="591796" cy="4156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8" idx="2"/>
            <a:endCxn id="14" idx="0"/>
          </p:cNvCxnSpPr>
          <p:nvPr/>
        </p:nvCxnSpPr>
        <p:spPr>
          <a:xfrm flipH="1">
            <a:off x="2571468" y="3916542"/>
            <a:ext cx="219744" cy="9233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4157096" y="1547714"/>
                <a:ext cx="557845" cy="5186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AU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num>
                        <m:den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36</m:t>
                          </m:r>
                        </m:den>
                      </m:f>
                    </m:oMath>
                  </m:oMathPara>
                </a14:m>
                <a:endParaRPr lang="en-AU" dirty="0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7096" y="1547714"/>
                <a:ext cx="557845" cy="51860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10884327" y="1686730"/>
                <a:ext cx="557845" cy="524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AU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den>
                      </m:f>
                    </m:oMath>
                  </m:oMathPara>
                </a14:m>
                <a:endParaRPr lang="en-AU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84327" y="1686730"/>
                <a:ext cx="557845" cy="52418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6" name="Group 35"/>
          <p:cNvGrpSpPr/>
          <p:nvPr/>
        </p:nvGrpSpPr>
        <p:grpSpPr>
          <a:xfrm>
            <a:off x="6311949" y="4101208"/>
            <a:ext cx="4851301" cy="2196993"/>
            <a:chOff x="6311949" y="4101208"/>
            <a:chExt cx="4851301" cy="2196993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11949" y="5112858"/>
              <a:ext cx="4851301" cy="1185343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7298743" y="4743526"/>
              <a:ext cx="28777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 smtClean="0"/>
                <a:t>Probability that roll is even</a:t>
              </a:r>
              <a:endParaRPr lang="en-AU" dirty="0"/>
            </a:p>
          </p:txBody>
        </p:sp>
        <p:cxnSp>
          <p:nvCxnSpPr>
            <p:cNvPr id="20" name="Straight Arrow Connector 19"/>
            <p:cNvCxnSpPr>
              <a:stCxn id="16" idx="3"/>
              <a:endCxn id="11" idx="0"/>
            </p:cNvCxnSpPr>
            <p:nvPr/>
          </p:nvCxnSpPr>
          <p:spPr>
            <a:xfrm>
              <a:off x="6742928" y="4101208"/>
              <a:ext cx="1994671" cy="64231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/>
                <p:cNvSpPr txBox="1"/>
                <p:nvPr/>
              </p:nvSpPr>
              <p:spPr>
                <a:xfrm>
                  <a:off x="10575508" y="5112858"/>
                  <a:ext cx="557845" cy="51860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AU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AU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AU" b="0" i="1" smtClean="0">
                                <a:latin typeface="Cambria Math" panose="02040503050406030204" pitchFamily="18" charset="0"/>
                              </a:rPr>
                              <m:t>18</m:t>
                            </m:r>
                          </m:num>
                          <m:den>
                            <m:r>
                              <a:rPr lang="en-AU" b="0" i="1" smtClean="0">
                                <a:latin typeface="Cambria Math" panose="02040503050406030204" pitchFamily="18" charset="0"/>
                              </a:rPr>
                              <m:t>36</m:t>
                            </m:r>
                          </m:den>
                        </m:f>
                      </m:oMath>
                    </m:oMathPara>
                  </a14:m>
                  <a:endParaRPr lang="en-AU" dirty="0"/>
                </a:p>
              </p:txBody>
            </p:sp>
          </mc:Choice>
          <mc:Fallback xmlns="">
            <p:sp>
              <p:nvSpPr>
                <p:cNvPr id="32" name="TextBox 3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75508" y="5112858"/>
                  <a:ext cx="557845" cy="518604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AU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4981140" y="5226926"/>
                <a:ext cx="557845" cy="5259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AU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18</m:t>
                          </m:r>
                        </m:den>
                      </m:f>
                    </m:oMath>
                  </m:oMathPara>
                </a14:m>
                <a:endParaRPr lang="en-AU" dirty="0"/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1140" y="5226926"/>
                <a:ext cx="557845" cy="52597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19807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0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1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3" dur="indefinite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4" dur="indefinite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6" dur="indefinit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7" dur="indefinite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9" dur="indefinite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0" dur="indefinite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4" dur="indefinite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5" dur="indefinite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9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0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2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3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5" dur="indefinite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6" dur="indefinite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8" dur="indefinite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9" dur="indefinite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3" grpId="1"/>
      <p:bldP spid="14" grpId="0"/>
      <p:bldP spid="16" grpId="0"/>
      <p:bldP spid="17" grpId="0"/>
      <p:bldP spid="18" grpId="0"/>
      <p:bldP spid="30" grpId="0"/>
      <p:bldP spid="31" grpId="0"/>
      <p:bldP spid="31" grpId="1"/>
      <p:bldP spid="3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smtClean="0"/>
              <a:t>FACULTY RESEARCH OFFICE| HUMAN SCIENCES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42BCC-44E8-4F98-A8FE-EAF16D8C1E6E}" type="slidenum">
              <a:rPr lang="en-AU" smtClean="0"/>
              <a:t>21</a:t>
            </a:fld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9618" b="-19618"/>
          <a:stretch/>
        </p:blipFill>
        <p:spPr>
          <a:xfrm>
            <a:off x="7446724" y="1502356"/>
            <a:ext cx="3148805" cy="1325663"/>
          </a:xfr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879" y="1552455"/>
            <a:ext cx="4779607" cy="117578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033" y="5235983"/>
            <a:ext cx="4851301" cy="1013277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36367" y="2728238"/>
            <a:ext cx="4455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>
                <a:solidFill>
                  <a:srgbClr val="CDCDCD"/>
                </a:solidFill>
              </a:rPr>
              <a:t>Probability that roll contains at least one 3</a:t>
            </a:r>
            <a:endParaRPr lang="en-AU" dirty="0">
              <a:solidFill>
                <a:srgbClr val="CDCDCD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259754" y="2662468"/>
            <a:ext cx="40062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>
                <a:solidFill>
                  <a:srgbClr val="CDCDCD"/>
                </a:solidFill>
              </a:rPr>
              <a:t>Probability that roll is even given that </a:t>
            </a:r>
          </a:p>
          <a:p>
            <a:r>
              <a:rPr lang="en-AU" dirty="0" smtClean="0">
                <a:solidFill>
                  <a:srgbClr val="CDCDCD"/>
                </a:solidFill>
              </a:rPr>
              <a:t>at least one die is a 3</a:t>
            </a:r>
            <a:endParaRPr lang="en-AU" dirty="0">
              <a:solidFill>
                <a:srgbClr val="CDCDCD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9746" y="4839897"/>
            <a:ext cx="50834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>
                <a:solidFill>
                  <a:srgbClr val="CDCDCD"/>
                </a:solidFill>
              </a:rPr>
              <a:t>Probability that at least one die is a 3 given that </a:t>
            </a:r>
          </a:p>
          <a:p>
            <a:r>
              <a:rPr lang="en-AU" dirty="0" smtClean="0">
                <a:solidFill>
                  <a:srgbClr val="CDCDCD"/>
                </a:solidFill>
              </a:rPr>
              <a:t>the roll is even.</a:t>
            </a:r>
            <a:endParaRPr lang="en-AU" dirty="0">
              <a:solidFill>
                <a:srgbClr val="CDCDCD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260063" y="332860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P(A)</a:t>
            </a:r>
            <a:endParaRPr lang="en-AU" dirty="0"/>
          </a:p>
        </p:txBody>
      </p:sp>
      <p:sp>
        <p:nvSpPr>
          <p:cNvPr id="16" name="TextBox 15"/>
          <p:cNvSpPr txBox="1"/>
          <p:nvPr/>
        </p:nvSpPr>
        <p:spPr>
          <a:xfrm>
            <a:off x="6096597" y="391654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P(B)</a:t>
            </a:r>
            <a:endParaRPr lang="en-AU" dirty="0"/>
          </a:p>
        </p:txBody>
      </p:sp>
      <p:sp>
        <p:nvSpPr>
          <p:cNvPr id="17" name="TextBox 16"/>
          <p:cNvSpPr txBox="1"/>
          <p:nvPr/>
        </p:nvSpPr>
        <p:spPr>
          <a:xfrm>
            <a:off x="6672102" y="3362544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P(B|A)</a:t>
            </a:r>
            <a:endParaRPr lang="en-AU" dirty="0"/>
          </a:p>
        </p:txBody>
      </p:sp>
      <p:sp>
        <p:nvSpPr>
          <p:cNvPr id="18" name="TextBox 17"/>
          <p:cNvSpPr txBox="1"/>
          <p:nvPr/>
        </p:nvSpPr>
        <p:spPr>
          <a:xfrm>
            <a:off x="2361446" y="3547210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P(A|B)</a:t>
            </a:r>
            <a:endParaRPr lang="en-AU" dirty="0"/>
          </a:p>
        </p:txBody>
      </p:sp>
      <p:cxnSp>
        <p:nvCxnSpPr>
          <p:cNvPr id="24" name="Straight Arrow Connector 23"/>
          <p:cNvCxnSpPr>
            <a:stCxn id="17" idx="0"/>
            <a:endCxn id="13" idx="1"/>
          </p:cNvCxnSpPr>
          <p:nvPr/>
        </p:nvCxnSpPr>
        <p:spPr>
          <a:xfrm flipV="1">
            <a:off x="7101868" y="2985634"/>
            <a:ext cx="157886" cy="376910"/>
          </a:xfrm>
          <a:prstGeom prst="straightConnector1">
            <a:avLst/>
          </a:prstGeom>
          <a:ln>
            <a:solidFill>
              <a:srgbClr val="A6152A">
                <a:alpha val="25098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5" idx="0"/>
            <a:endCxn id="12" idx="3"/>
          </p:cNvCxnSpPr>
          <p:nvPr/>
        </p:nvCxnSpPr>
        <p:spPr>
          <a:xfrm flipH="1" flipV="1">
            <a:off x="4991433" y="2912904"/>
            <a:ext cx="591796" cy="415698"/>
          </a:xfrm>
          <a:prstGeom prst="straightConnector1">
            <a:avLst/>
          </a:prstGeom>
          <a:ln>
            <a:solidFill>
              <a:srgbClr val="A6152A">
                <a:alpha val="25098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8" idx="2"/>
            <a:endCxn id="14" idx="0"/>
          </p:cNvCxnSpPr>
          <p:nvPr/>
        </p:nvCxnSpPr>
        <p:spPr>
          <a:xfrm flipH="1">
            <a:off x="2571468" y="3916542"/>
            <a:ext cx="219744" cy="923355"/>
          </a:xfrm>
          <a:prstGeom prst="straightConnector1">
            <a:avLst/>
          </a:prstGeom>
          <a:ln>
            <a:solidFill>
              <a:srgbClr val="A6152A">
                <a:alpha val="25098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4157096" y="1547714"/>
                <a:ext cx="557845" cy="5186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AU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num>
                        <m:den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36</m:t>
                          </m:r>
                        </m:den>
                      </m:f>
                    </m:oMath>
                  </m:oMathPara>
                </a14:m>
                <a:endParaRPr lang="en-AU" dirty="0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7096" y="1547714"/>
                <a:ext cx="557845" cy="51860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10884327" y="1686730"/>
                <a:ext cx="557845" cy="524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AU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den>
                      </m:f>
                    </m:oMath>
                  </m:oMathPara>
                </a14:m>
                <a:endParaRPr lang="en-AU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84327" y="1686730"/>
                <a:ext cx="557845" cy="52418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1949" y="5112858"/>
            <a:ext cx="4851301" cy="118534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298743" y="4743526"/>
            <a:ext cx="2877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>
                <a:solidFill>
                  <a:srgbClr val="CDCDCD"/>
                </a:solidFill>
              </a:rPr>
              <a:t>Probability that roll is even</a:t>
            </a:r>
            <a:endParaRPr lang="en-AU" dirty="0">
              <a:solidFill>
                <a:srgbClr val="CDCDCD"/>
              </a:solidFill>
            </a:endParaRPr>
          </a:p>
        </p:txBody>
      </p:sp>
      <p:cxnSp>
        <p:nvCxnSpPr>
          <p:cNvPr id="20" name="Straight Arrow Connector 19"/>
          <p:cNvCxnSpPr>
            <a:stCxn id="16" idx="3"/>
            <a:endCxn id="11" idx="0"/>
          </p:cNvCxnSpPr>
          <p:nvPr/>
        </p:nvCxnSpPr>
        <p:spPr>
          <a:xfrm>
            <a:off x="6742928" y="4101208"/>
            <a:ext cx="1994671" cy="642318"/>
          </a:xfrm>
          <a:prstGeom prst="straightConnector1">
            <a:avLst/>
          </a:prstGeom>
          <a:ln>
            <a:solidFill>
              <a:srgbClr val="A6152A">
                <a:alpha val="25098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10575508" y="5112858"/>
                <a:ext cx="557845" cy="5186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AU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18</m:t>
                          </m:r>
                        </m:num>
                        <m:den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36</m:t>
                          </m:r>
                        </m:den>
                      </m:f>
                    </m:oMath>
                  </m:oMathPara>
                </a14:m>
                <a:endParaRPr lang="en-AU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75508" y="5112858"/>
                <a:ext cx="557845" cy="51860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4981140" y="5226926"/>
                <a:ext cx="557845" cy="5259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AU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18</m:t>
                          </m:r>
                        </m:den>
                      </m:f>
                    </m:oMath>
                  </m:oMathPara>
                </a14:m>
                <a:endParaRPr lang="en-AU" dirty="0"/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1140" y="5226926"/>
                <a:ext cx="557845" cy="52597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4051717" y="3629844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=</a:t>
            </a:r>
            <a:endParaRPr lang="en-AU" dirty="0"/>
          </a:p>
        </p:txBody>
      </p:sp>
      <p:cxnSp>
        <p:nvCxnSpPr>
          <p:cNvPr id="21" name="Straight Connector 20"/>
          <p:cNvCxnSpPr/>
          <p:nvPr/>
        </p:nvCxnSpPr>
        <p:spPr>
          <a:xfrm>
            <a:off x="4949138" y="3814510"/>
            <a:ext cx="294953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6175024" y="3376989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X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463835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Let’s check that!</a:t>
            </a:r>
            <a:endParaRPr lang="en-A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/>
              <p:cNvSpPr>
                <a:spLocks noGrp="1"/>
              </p:cNvSpPr>
              <p:nvPr>
                <p:ph idx="1"/>
              </p:nvPr>
            </p:nvSpPr>
            <p:spPr>
              <a:xfrm>
                <a:off x="4014652" y="3326881"/>
                <a:ext cx="1428205" cy="670354"/>
              </a:xfr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num>
                        <m:den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36</m:t>
                          </m:r>
                        </m:den>
                      </m:f>
                      <m:r>
                        <a:rPr lang="en-A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11</m:t>
                          </m:r>
                        </m:den>
                      </m:f>
                      <m:r>
                        <a:rPr lang="en-A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÷</m:t>
                      </m:r>
                      <m:f>
                        <m:fPr>
                          <m:ctrlP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18</m:t>
                          </m:r>
                        </m:num>
                        <m:den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36</m:t>
                          </m:r>
                        </m:den>
                      </m:f>
                    </m:oMath>
                  </m:oMathPara>
                </a14:m>
                <a:endParaRPr lang="en-AU" dirty="0"/>
              </a:p>
            </p:txBody>
          </p:sp>
        </mc:Choice>
        <mc:Fallback xmlns="">
          <p:sp>
            <p:nvSpPr>
              <p:cNvPr id="7" name="Content Placehold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14652" y="3326881"/>
                <a:ext cx="1428205" cy="670354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smtClean="0"/>
              <a:t>FACULTY RESEARCH OFFICE | HUMAN SCIENCES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42BCC-44E8-4F98-A8FE-EAF16D8C1E6E}" type="slidenum">
              <a:rPr lang="en-AU" smtClean="0"/>
              <a:t>22</a:t>
            </a:fld>
            <a:endParaRPr lang="en-AU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9" name="TextBox 8"/>
          <p:cNvSpPr txBox="1"/>
          <p:nvPr/>
        </p:nvSpPr>
        <p:spPr>
          <a:xfrm>
            <a:off x="3466098" y="258819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P(A)</a:t>
            </a:r>
            <a:endParaRPr lang="en-AU" dirty="0"/>
          </a:p>
        </p:txBody>
      </p:sp>
      <p:sp>
        <p:nvSpPr>
          <p:cNvPr id="10" name="TextBox 9"/>
          <p:cNvSpPr txBox="1"/>
          <p:nvPr/>
        </p:nvSpPr>
        <p:spPr>
          <a:xfrm>
            <a:off x="4345102" y="433760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P(B)</a:t>
            </a:r>
            <a:endParaRPr lang="en-AU" dirty="0"/>
          </a:p>
        </p:txBody>
      </p:sp>
      <p:sp>
        <p:nvSpPr>
          <p:cNvPr id="11" name="TextBox 10"/>
          <p:cNvSpPr txBox="1"/>
          <p:nvPr/>
        </p:nvSpPr>
        <p:spPr>
          <a:xfrm>
            <a:off x="4884832" y="2588196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P(B|A)</a:t>
            </a:r>
            <a:endParaRPr lang="en-AU" dirty="0"/>
          </a:p>
        </p:txBody>
      </p:sp>
      <p:cxnSp>
        <p:nvCxnSpPr>
          <p:cNvPr id="16" name="Straight Arrow Connector 15"/>
          <p:cNvCxnSpPr>
            <a:stCxn id="9" idx="2"/>
          </p:cNvCxnSpPr>
          <p:nvPr/>
        </p:nvCxnSpPr>
        <p:spPr>
          <a:xfrm>
            <a:off x="3789264" y="2957528"/>
            <a:ext cx="323165" cy="3693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1" idx="2"/>
            <a:endCxn id="7" idx="0"/>
          </p:cNvCxnSpPr>
          <p:nvPr/>
        </p:nvCxnSpPr>
        <p:spPr>
          <a:xfrm flipH="1">
            <a:off x="4728755" y="2957528"/>
            <a:ext cx="585843" cy="3693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0" idx="0"/>
          </p:cNvCxnSpPr>
          <p:nvPr/>
        </p:nvCxnSpPr>
        <p:spPr>
          <a:xfrm flipV="1">
            <a:off x="4668268" y="3866606"/>
            <a:ext cx="495915" cy="471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4732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Let’s check that!</a:t>
            </a:r>
            <a:endParaRPr lang="en-A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/>
              <p:cNvSpPr>
                <a:spLocks noGrp="1"/>
              </p:cNvSpPr>
              <p:nvPr>
                <p:ph idx="1"/>
              </p:nvPr>
            </p:nvSpPr>
            <p:spPr>
              <a:xfrm>
                <a:off x="4014652" y="3326881"/>
                <a:ext cx="3569075" cy="670354"/>
              </a:xfr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num>
                        <m:den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36</m:t>
                          </m:r>
                        </m:den>
                      </m:f>
                      <m:r>
                        <a:rPr lang="en-A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11</m:t>
                          </m:r>
                        </m:den>
                      </m:f>
                      <m:r>
                        <a:rPr lang="en-A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÷</m:t>
                      </m:r>
                      <m:f>
                        <m:fPr>
                          <m:ctrlP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18</m:t>
                          </m:r>
                        </m:num>
                        <m:den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36</m:t>
                          </m:r>
                        </m:den>
                      </m:f>
                      <m:r>
                        <a:rPr lang="en-A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11</m:t>
                          </m:r>
                        </m:num>
                        <m:den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36</m:t>
                          </m:r>
                        </m:den>
                      </m:f>
                      <m:r>
                        <a:rPr lang="en-A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11</m:t>
                          </m:r>
                        </m:den>
                      </m:f>
                      <m:r>
                        <a:rPr lang="en-A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36</m:t>
                          </m:r>
                        </m:num>
                        <m:den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18</m:t>
                          </m:r>
                        </m:den>
                      </m:f>
                      <m:r>
                        <a:rPr lang="en-A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18</m:t>
                          </m:r>
                        </m:den>
                      </m:f>
                    </m:oMath>
                  </m:oMathPara>
                </a14:m>
                <a:endParaRPr lang="en-AU" dirty="0"/>
              </a:p>
            </p:txBody>
          </p:sp>
        </mc:Choice>
        <mc:Fallback xmlns="">
          <p:sp>
            <p:nvSpPr>
              <p:cNvPr id="7" name="Content Placehold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14652" y="3326881"/>
                <a:ext cx="3569075" cy="670354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smtClean="0"/>
              <a:t>FACULTY RESEARCH OFFICE | HUMAN SCIENCES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42BCC-44E8-4F98-A8FE-EAF16D8C1E6E}" type="slidenum">
              <a:rPr lang="en-AU" smtClean="0"/>
              <a:t>23</a:t>
            </a:fld>
            <a:endParaRPr lang="en-AU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9" name="TextBox 8"/>
          <p:cNvSpPr txBox="1"/>
          <p:nvPr/>
        </p:nvSpPr>
        <p:spPr>
          <a:xfrm>
            <a:off x="3466098" y="258819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P(A)</a:t>
            </a:r>
            <a:endParaRPr lang="en-AU" dirty="0"/>
          </a:p>
        </p:txBody>
      </p:sp>
      <p:sp>
        <p:nvSpPr>
          <p:cNvPr id="10" name="TextBox 9"/>
          <p:cNvSpPr txBox="1"/>
          <p:nvPr/>
        </p:nvSpPr>
        <p:spPr>
          <a:xfrm>
            <a:off x="4345102" y="433760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P(B)</a:t>
            </a:r>
            <a:endParaRPr lang="en-AU" dirty="0"/>
          </a:p>
        </p:txBody>
      </p:sp>
      <p:sp>
        <p:nvSpPr>
          <p:cNvPr id="11" name="TextBox 10"/>
          <p:cNvSpPr txBox="1"/>
          <p:nvPr/>
        </p:nvSpPr>
        <p:spPr>
          <a:xfrm>
            <a:off x="4884832" y="2588196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P(B|A)</a:t>
            </a:r>
            <a:endParaRPr lang="en-AU" dirty="0"/>
          </a:p>
        </p:txBody>
      </p:sp>
      <p:cxnSp>
        <p:nvCxnSpPr>
          <p:cNvPr id="12" name="Straight Arrow Connector 11"/>
          <p:cNvCxnSpPr>
            <a:stCxn id="9" idx="2"/>
          </p:cNvCxnSpPr>
          <p:nvPr/>
        </p:nvCxnSpPr>
        <p:spPr>
          <a:xfrm>
            <a:off x="3789264" y="2957528"/>
            <a:ext cx="323165" cy="3693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11" idx="2"/>
          </p:cNvCxnSpPr>
          <p:nvPr/>
        </p:nvCxnSpPr>
        <p:spPr>
          <a:xfrm flipH="1">
            <a:off x="4728755" y="2957528"/>
            <a:ext cx="585843" cy="3693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10" idx="0"/>
          </p:cNvCxnSpPr>
          <p:nvPr/>
        </p:nvCxnSpPr>
        <p:spPr>
          <a:xfrm flipV="1">
            <a:off x="4668268" y="3866606"/>
            <a:ext cx="495915" cy="471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7583727" y="2680219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P(B|A)</a:t>
            </a:r>
            <a:endParaRPr lang="en-AU" dirty="0"/>
          </a:p>
        </p:txBody>
      </p:sp>
      <p:cxnSp>
        <p:nvCxnSpPr>
          <p:cNvPr id="6" name="Straight Arrow Connector 5"/>
          <p:cNvCxnSpPr>
            <a:stCxn id="15" idx="2"/>
          </p:cNvCxnSpPr>
          <p:nvPr/>
        </p:nvCxnSpPr>
        <p:spPr>
          <a:xfrm flipH="1">
            <a:off x="7583727" y="3049551"/>
            <a:ext cx="429766" cy="3729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5651863" y="3326881"/>
            <a:ext cx="278674" cy="24363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6164950" y="3662058"/>
            <a:ext cx="278674" cy="24363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5659852" y="3662058"/>
            <a:ext cx="278674" cy="243633"/>
          </a:xfrm>
          <a:prstGeom prst="line">
            <a:avLst/>
          </a:prstGeom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6714695" y="3326881"/>
            <a:ext cx="278674" cy="243633"/>
          </a:xfrm>
          <a:prstGeom prst="line">
            <a:avLst/>
          </a:prstGeom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3977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798423" y="2708920"/>
            <a:ext cx="6506253" cy="648000"/>
          </a:xfrm>
        </p:spPr>
        <p:txBody>
          <a:bodyPr>
            <a:normAutofit fontScale="90000"/>
          </a:bodyPr>
          <a:lstStyle/>
          <a:p>
            <a:r>
              <a:rPr lang="en-AU" dirty="0" smtClean="0"/>
              <a:t>Introduction to (Bayesian) Statistics</a:t>
            </a:r>
            <a:endParaRPr lang="en-AU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AU" dirty="0" smtClean="0"/>
              <a:t>Bayesian Reasoning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9347200" y="6381750"/>
            <a:ext cx="2844800" cy="365125"/>
          </a:xfrm>
        </p:spPr>
        <p:txBody>
          <a:bodyPr/>
          <a:lstStyle/>
          <a:p>
            <a:fld id="{D9C42BCC-44E8-4F98-A8FE-EAF16D8C1E6E}" type="slidenum">
              <a:rPr lang="en-AU" smtClean="0"/>
              <a:pPr/>
              <a:t>24</a:t>
            </a:fld>
            <a:endParaRPr lang="en-AU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8777" y="4047827"/>
            <a:ext cx="1948423" cy="1948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675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Bayes’ Rule</a:t>
            </a:r>
            <a:endParaRPr lang="en-AU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AU" dirty="0" smtClean="0"/>
              <a:t>Bayes’ rule is a fact that all probabilities must obey.</a:t>
            </a:r>
          </a:p>
          <a:p>
            <a:r>
              <a:rPr lang="en-AU" dirty="0" smtClean="0"/>
              <a:t>What does this have to do with Bayesian statistics?</a:t>
            </a:r>
          </a:p>
          <a:p>
            <a:r>
              <a:rPr lang="en-AU" dirty="0" smtClean="0"/>
              <a:t>We get Bayesian statistics if we combine this rule with Bayesian probability.</a:t>
            </a:r>
          </a:p>
          <a:p>
            <a:endParaRPr lang="en-AU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548" y="3596640"/>
            <a:ext cx="3666064" cy="255249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8673" y="1620000"/>
            <a:ext cx="3293283" cy="4539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730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sz="quarter" idx="16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7778" y="3729908"/>
            <a:ext cx="2026920" cy="2340864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Hypotheses and Data</a:t>
            </a:r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smtClean="0"/>
              <a:t>FACULTY RESEARCH OFFICE | HUMAN SCIENCES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42BCC-44E8-4F98-A8FE-EAF16D8C1E6E}" type="slidenum">
              <a:rPr lang="en-AU" smtClean="0"/>
              <a:t>26</a:t>
            </a:fld>
            <a:endParaRPr lang="en-AU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086" y="1929482"/>
            <a:ext cx="3283304" cy="2286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598124" y="2612571"/>
            <a:ext cx="3159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H: A hypothesis about a coin.</a:t>
            </a:r>
            <a:endParaRPr lang="en-AU" dirty="0"/>
          </a:p>
        </p:txBody>
      </p:sp>
      <p:sp>
        <p:nvSpPr>
          <p:cNvPr id="10" name="TextBox 9"/>
          <p:cNvSpPr txBox="1"/>
          <p:nvPr/>
        </p:nvSpPr>
        <p:spPr>
          <a:xfrm>
            <a:off x="3122487" y="4546706"/>
            <a:ext cx="40832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D</a:t>
            </a:r>
            <a:r>
              <a:rPr lang="en-AU" dirty="0" smtClean="0"/>
              <a:t>: An experiment providing some data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933948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sz="quarter"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343" y="1247813"/>
            <a:ext cx="7373092" cy="5133516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Hypotheses and Data</a:t>
            </a:r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smtClean="0"/>
              <a:t>FACULTY RESEARCH OFFICE | HUMAN SCIENCES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42BCC-44E8-4F98-A8FE-EAF16D8C1E6E}" type="slidenum">
              <a:rPr lang="en-AU" smtClean="0"/>
              <a:t>27</a:t>
            </a:fld>
            <a:endParaRPr lang="en-AU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8" name="TextBox 7"/>
          <p:cNvSpPr txBox="1"/>
          <p:nvPr/>
        </p:nvSpPr>
        <p:spPr>
          <a:xfrm>
            <a:off x="4693920" y="2072640"/>
            <a:ext cx="28905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How much do I believe my</a:t>
            </a:r>
          </a:p>
          <a:p>
            <a:r>
              <a:rPr lang="en-AU" dirty="0" smtClean="0"/>
              <a:t>initial hypothesis …  </a:t>
            </a:r>
            <a:endParaRPr lang="en-AU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687"/>
          <a:stretch/>
        </p:blipFill>
        <p:spPr>
          <a:xfrm>
            <a:off x="4845231" y="2930163"/>
            <a:ext cx="841466" cy="83623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686697" y="3055890"/>
            <a:ext cx="11079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 smtClean="0"/>
              <a:t>= 0.5</a:t>
            </a:r>
            <a:endParaRPr lang="en-AU" sz="32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628760" flipH="1">
            <a:off x="5424207" y="3797842"/>
            <a:ext cx="5507556" cy="296031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068574" y="4375615"/>
            <a:ext cx="30059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.. given that I just observed </a:t>
            </a:r>
          </a:p>
          <a:p>
            <a:r>
              <a:rPr lang="en-AU" dirty="0" smtClean="0"/>
              <a:t>6 </a:t>
            </a:r>
            <a:r>
              <a:rPr lang="en-AU" i="1" dirty="0" smtClean="0"/>
              <a:t>heads</a:t>
            </a:r>
            <a:r>
              <a:rPr lang="en-AU" dirty="0" smtClean="0"/>
              <a:t> and 4 </a:t>
            </a:r>
            <a:r>
              <a:rPr lang="en-AU" i="1" dirty="0" smtClean="0"/>
              <a:t>tails</a:t>
            </a:r>
            <a:r>
              <a:rPr lang="en-AU" dirty="0" smtClean="0"/>
              <a:t>?</a:t>
            </a:r>
            <a:endParaRPr lang="en-AU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5778" y="5000784"/>
            <a:ext cx="1104702" cy="1275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12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The posterior</a:t>
            </a:r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smtClean="0"/>
              <a:t>FACULTY RESEARCH OFFICE | HUMAN SCIENCES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42BCC-44E8-4F98-A8FE-EAF16D8C1E6E}" type="slidenum">
              <a:rPr lang="en-AU" smtClean="0"/>
              <a:t>28</a:t>
            </a:fld>
            <a:endParaRPr lang="en-AU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687"/>
          <a:stretch/>
        </p:blipFill>
        <p:spPr>
          <a:xfrm>
            <a:off x="1205049" y="1929482"/>
            <a:ext cx="841466" cy="83623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046515" y="2055209"/>
            <a:ext cx="11079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 smtClean="0"/>
              <a:t>= 0.5</a:t>
            </a:r>
            <a:endParaRPr lang="en-AU" sz="32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4441" y="1738275"/>
            <a:ext cx="1104702" cy="127580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258429" y="3937736"/>
            <a:ext cx="659155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AU" dirty="0" smtClean="0">
                <a:solidFill>
                  <a:srgbClr val="CDCDCD"/>
                </a:solidFill>
              </a:rPr>
              <a:t>P(H)</a:t>
            </a:r>
            <a:endParaRPr lang="en-AU" dirty="0">
              <a:solidFill>
                <a:srgbClr val="CDCDCD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981750" y="4484065"/>
            <a:ext cx="659155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AU" dirty="0" smtClean="0">
                <a:solidFill>
                  <a:srgbClr val="CDCDCD"/>
                </a:solidFill>
              </a:rPr>
              <a:t>P(D)</a:t>
            </a:r>
            <a:endParaRPr lang="en-AU" dirty="0">
              <a:solidFill>
                <a:srgbClr val="CDCDCD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670468" y="3937736"/>
            <a:ext cx="885179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AU" dirty="0" smtClean="0">
                <a:solidFill>
                  <a:srgbClr val="CDCDCD"/>
                </a:solidFill>
              </a:rPr>
              <a:t>P(D|H)</a:t>
            </a:r>
            <a:endParaRPr lang="en-AU" dirty="0">
              <a:solidFill>
                <a:srgbClr val="CDCDCD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753183" y="4166987"/>
            <a:ext cx="885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P(H|D)</a:t>
            </a:r>
            <a:endParaRPr lang="en-AU" dirty="0"/>
          </a:p>
        </p:txBody>
      </p:sp>
      <p:sp>
        <p:nvSpPr>
          <p:cNvPr id="14" name="TextBox 13"/>
          <p:cNvSpPr txBox="1"/>
          <p:nvPr/>
        </p:nvSpPr>
        <p:spPr>
          <a:xfrm>
            <a:off x="4555181" y="4214785"/>
            <a:ext cx="319318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AU" dirty="0" smtClean="0">
                <a:solidFill>
                  <a:srgbClr val="CDCDCD"/>
                </a:solidFill>
              </a:rPr>
              <a:t>=</a:t>
            </a:r>
            <a:endParaRPr lang="en-AU" dirty="0">
              <a:solidFill>
                <a:srgbClr val="CDCDCD"/>
              </a:solidFill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4947504" y="4399451"/>
            <a:ext cx="2949536" cy="0"/>
          </a:xfrm>
          <a:prstGeom prst="line">
            <a:avLst/>
          </a:prstGeom>
          <a:ln w="28575">
            <a:solidFill>
              <a:srgbClr val="CDCD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173390" y="3937736"/>
            <a:ext cx="338554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AU" dirty="0" smtClean="0">
                <a:solidFill>
                  <a:srgbClr val="CDCDCD"/>
                </a:solidFill>
              </a:rPr>
              <a:t>X</a:t>
            </a:r>
            <a:endParaRPr lang="en-AU" dirty="0">
              <a:solidFill>
                <a:srgbClr val="CDCDCD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588006" y="2206797"/>
            <a:ext cx="48910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The </a:t>
            </a:r>
            <a:r>
              <a:rPr lang="en-AU" b="1" dirty="0" smtClean="0"/>
              <a:t>posterior probability</a:t>
            </a:r>
            <a:r>
              <a:rPr lang="en-AU" dirty="0" smtClean="0"/>
              <a:t> that the hypothesis</a:t>
            </a:r>
          </a:p>
          <a:p>
            <a:r>
              <a:rPr lang="en-AU" dirty="0"/>
              <a:t>i</a:t>
            </a:r>
            <a:r>
              <a:rPr lang="en-AU" dirty="0" smtClean="0"/>
              <a:t>s true, given that I have observed the data.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95050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The prior</a:t>
            </a:r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smtClean="0"/>
              <a:t>FACULTY RESEARCH OFFICE | HUMAN SCIENCES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42BCC-44E8-4F98-A8FE-EAF16D8C1E6E}" type="slidenum">
              <a:rPr lang="en-AU" smtClean="0"/>
              <a:t>29</a:t>
            </a:fld>
            <a:endParaRPr lang="en-AU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687"/>
          <a:stretch/>
        </p:blipFill>
        <p:spPr>
          <a:xfrm>
            <a:off x="1205049" y="1929482"/>
            <a:ext cx="841466" cy="83623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046515" y="2055209"/>
            <a:ext cx="11079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 smtClean="0"/>
              <a:t>= 0.5</a:t>
            </a:r>
            <a:endParaRPr lang="en-AU" sz="3200" dirty="0"/>
          </a:p>
        </p:txBody>
      </p:sp>
      <p:sp>
        <p:nvSpPr>
          <p:cNvPr id="10" name="TextBox 9"/>
          <p:cNvSpPr txBox="1"/>
          <p:nvPr/>
        </p:nvSpPr>
        <p:spPr>
          <a:xfrm>
            <a:off x="5258429" y="3937736"/>
            <a:ext cx="659155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AU" dirty="0" smtClean="0">
                <a:solidFill>
                  <a:srgbClr val="3A3835"/>
                </a:solidFill>
              </a:rPr>
              <a:t>P(H)</a:t>
            </a:r>
            <a:endParaRPr lang="en-AU" dirty="0">
              <a:solidFill>
                <a:srgbClr val="3A3835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981750" y="4484065"/>
            <a:ext cx="659155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AU" dirty="0" smtClean="0">
                <a:solidFill>
                  <a:srgbClr val="CDCDCD"/>
                </a:solidFill>
              </a:rPr>
              <a:t>P(D)</a:t>
            </a:r>
            <a:endParaRPr lang="en-AU" dirty="0">
              <a:solidFill>
                <a:srgbClr val="CDCDCD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670468" y="3937736"/>
            <a:ext cx="885179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AU" dirty="0" smtClean="0">
                <a:solidFill>
                  <a:srgbClr val="CDCDCD"/>
                </a:solidFill>
              </a:rPr>
              <a:t>P(D|H)</a:t>
            </a:r>
            <a:endParaRPr lang="en-AU" dirty="0">
              <a:solidFill>
                <a:srgbClr val="CDCDCD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753183" y="4166987"/>
            <a:ext cx="885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>
                <a:solidFill>
                  <a:srgbClr val="CDCDCD"/>
                </a:solidFill>
              </a:rPr>
              <a:t>P(H|D)</a:t>
            </a:r>
            <a:endParaRPr lang="en-AU" dirty="0">
              <a:solidFill>
                <a:srgbClr val="CDCDCD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555181" y="4214785"/>
            <a:ext cx="319318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AU" dirty="0" smtClean="0">
                <a:solidFill>
                  <a:srgbClr val="CDCDCD"/>
                </a:solidFill>
              </a:rPr>
              <a:t>=</a:t>
            </a:r>
            <a:endParaRPr lang="en-AU" dirty="0">
              <a:solidFill>
                <a:srgbClr val="CDCDCD"/>
              </a:solidFill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4947504" y="4399451"/>
            <a:ext cx="2949536" cy="0"/>
          </a:xfrm>
          <a:prstGeom prst="line">
            <a:avLst/>
          </a:prstGeom>
          <a:ln w="28575">
            <a:solidFill>
              <a:srgbClr val="CDCD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173390" y="3937736"/>
            <a:ext cx="338554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AU" dirty="0" smtClean="0">
                <a:solidFill>
                  <a:srgbClr val="CDCDCD"/>
                </a:solidFill>
              </a:rPr>
              <a:t>X</a:t>
            </a:r>
            <a:endParaRPr lang="en-AU" dirty="0">
              <a:solidFill>
                <a:srgbClr val="CDCDCD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638362" y="2035266"/>
            <a:ext cx="58785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The </a:t>
            </a:r>
            <a:r>
              <a:rPr lang="en-AU" b="1" dirty="0" smtClean="0"/>
              <a:t>prior probability</a:t>
            </a:r>
            <a:r>
              <a:rPr lang="en-AU" dirty="0" smtClean="0"/>
              <a:t> that I observed to the hypothesis,</a:t>
            </a:r>
          </a:p>
          <a:p>
            <a:r>
              <a:rPr lang="en-AU" dirty="0" smtClean="0"/>
              <a:t>Before seeing the data.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718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37"/>
          <p:cNvSpPr txBox="1">
            <a:spLocks/>
          </p:cNvSpPr>
          <p:nvPr/>
        </p:nvSpPr>
        <p:spPr>
          <a:xfrm>
            <a:off x="695326" y="1620000"/>
            <a:ext cx="10761574" cy="4709351"/>
          </a:xfrm>
          <a:prstGeom prst="rect">
            <a:avLst/>
          </a:prstGeom>
          <a:solidFill>
            <a:srgbClr val="E6E4DC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spcBef>
                <a:spcPct val="20000"/>
              </a:spcBef>
              <a:buFont typeface="Georgia" panose="02040502050405020303" pitchFamily="18" charset="0"/>
              <a:buChar char="―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0150" indent="-28575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Georgia" panose="02040502050405020303" pitchFamily="18" charset="0"/>
              <a:buChar char="―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71600" lvl="3" indent="0">
              <a:buNone/>
            </a:pPr>
            <a:endParaRPr lang="en-AU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Overview</a:t>
            </a:r>
            <a:endParaRPr lang="en-AU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 smtClean="0"/>
              <a:t>FACULTY RESEARCH </a:t>
            </a:r>
            <a:r>
              <a:rPr lang="en-AU" dirty="0"/>
              <a:t>OFFICE | HUMAN SCIENCES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42BCC-44E8-4F98-A8FE-EAF16D8C1E6E}" type="slidenum">
              <a:rPr lang="en-AU" smtClean="0"/>
              <a:pPr/>
              <a:t>3</a:t>
            </a:fld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4450702" y="1761885"/>
            <a:ext cx="6767929" cy="438957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spcBef>
                <a:spcPct val="20000"/>
              </a:spcBef>
              <a:buFont typeface="Georgia" panose="02040502050405020303" pitchFamily="18" charset="0"/>
              <a:buChar char="―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0150" indent="-28575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Georgia" panose="02040502050405020303" pitchFamily="18" charset="0"/>
              <a:buChar char="―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200"/>
              </a:spcBef>
              <a:buClr>
                <a:srgbClr val="A6192E"/>
              </a:buClr>
              <a:buFont typeface="+mj-lt"/>
              <a:buAutoNum type="arabicPeriod"/>
            </a:pPr>
            <a:r>
              <a:rPr lang="en-AU" dirty="0" smtClean="0"/>
              <a:t>Introduction to (Bayesian) Statistics </a:t>
            </a:r>
          </a:p>
          <a:p>
            <a:pPr lvl="1">
              <a:spcBef>
                <a:spcPts val="1200"/>
              </a:spcBef>
              <a:buClr>
                <a:srgbClr val="A6192E"/>
              </a:buClr>
              <a:buFont typeface="+mj-lt"/>
              <a:buAutoNum type="alphaLcParenR"/>
            </a:pPr>
            <a:r>
              <a:rPr lang="en-AU" dirty="0" smtClean="0"/>
              <a:t>Probability and Bayes’ </a:t>
            </a:r>
            <a:r>
              <a:rPr lang="en-AU" dirty="0" smtClean="0"/>
              <a:t>Rule</a:t>
            </a:r>
          </a:p>
          <a:p>
            <a:pPr lvl="1">
              <a:spcBef>
                <a:spcPts val="1200"/>
              </a:spcBef>
              <a:buClr>
                <a:srgbClr val="A6192E"/>
              </a:buClr>
              <a:buFont typeface="+mj-lt"/>
              <a:buAutoNum type="alphaLcParenR"/>
            </a:pPr>
            <a:r>
              <a:rPr lang="en-AU" dirty="0" smtClean="0"/>
              <a:t>Bayesian Reasoning</a:t>
            </a:r>
          </a:p>
          <a:p>
            <a:pPr lvl="1">
              <a:spcBef>
                <a:spcPts val="1200"/>
              </a:spcBef>
              <a:buClr>
                <a:srgbClr val="A6192E"/>
              </a:buClr>
              <a:buFont typeface="+mj-lt"/>
              <a:buAutoNum type="alphaLcParenR"/>
            </a:pPr>
            <a:r>
              <a:rPr lang="en-AU" dirty="0" smtClean="0"/>
              <a:t>Likelihoods and Bayes Factors</a:t>
            </a:r>
            <a:endParaRPr lang="en-AU" dirty="0" smtClean="0"/>
          </a:p>
          <a:p>
            <a:pPr lvl="1">
              <a:spcBef>
                <a:spcPts val="1200"/>
              </a:spcBef>
              <a:buClr>
                <a:srgbClr val="A6192E"/>
              </a:buClr>
              <a:buFont typeface="+mj-lt"/>
              <a:buAutoNum type="alphaLcParenR"/>
            </a:pPr>
            <a:r>
              <a:rPr lang="en-AU" dirty="0" smtClean="0"/>
              <a:t>Hypothesis </a:t>
            </a:r>
            <a:r>
              <a:rPr lang="en-AU" dirty="0" smtClean="0"/>
              <a:t>Testing</a:t>
            </a:r>
          </a:p>
          <a:p>
            <a:pPr>
              <a:spcBef>
                <a:spcPts val="1200"/>
              </a:spcBef>
              <a:buClr>
                <a:srgbClr val="A6192E"/>
              </a:buClr>
              <a:buFont typeface="+mj-lt"/>
              <a:buAutoNum type="arabicPeriod"/>
            </a:pPr>
            <a:r>
              <a:rPr lang="en-AU" dirty="0" smtClean="0"/>
              <a:t>Using JASP</a:t>
            </a:r>
          </a:p>
          <a:p>
            <a:pPr>
              <a:spcBef>
                <a:spcPts val="1200"/>
              </a:spcBef>
              <a:buClr>
                <a:srgbClr val="A6192E"/>
              </a:buClr>
              <a:buFont typeface="+mj-lt"/>
              <a:buAutoNum type="arabicPeriod"/>
            </a:pPr>
            <a:r>
              <a:rPr lang="en-AU" dirty="0" smtClean="0"/>
              <a:t>Bayesian Hypothesis Testing in Practice</a:t>
            </a:r>
          </a:p>
          <a:p>
            <a:pPr>
              <a:spcBef>
                <a:spcPts val="1200"/>
              </a:spcBef>
              <a:buClr>
                <a:srgbClr val="A6192E"/>
              </a:buClr>
              <a:buFont typeface="+mj-lt"/>
              <a:buAutoNum type="arabicPeriod"/>
            </a:pPr>
            <a:endParaRPr lang="en-AU" dirty="0" smtClean="0"/>
          </a:p>
        </p:txBody>
      </p:sp>
      <p:pic>
        <p:nvPicPr>
          <p:cNvPr id="13" name="Picture 12" descr="MAC21_190.5x254_PowerPoint_Images_Cov v3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64"/>
          <a:stretch/>
        </p:blipFill>
        <p:spPr>
          <a:xfrm>
            <a:off x="695326" y="1499839"/>
            <a:ext cx="3029286" cy="4956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551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The likelihood</a:t>
            </a:r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smtClean="0"/>
              <a:t>FACULTY RESEARCH OFFICE | HUMAN SCIENCES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42BCC-44E8-4F98-A8FE-EAF16D8C1E6E}" type="slidenum">
              <a:rPr lang="en-AU" smtClean="0"/>
              <a:t>30</a:t>
            </a:fld>
            <a:endParaRPr lang="en-AU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687"/>
          <a:stretch/>
        </p:blipFill>
        <p:spPr>
          <a:xfrm>
            <a:off x="9178276" y="2177851"/>
            <a:ext cx="841466" cy="83623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019742" y="2303578"/>
            <a:ext cx="11079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 smtClean="0"/>
              <a:t>= 0.5</a:t>
            </a:r>
            <a:endParaRPr lang="en-AU" sz="32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5007" y="1720528"/>
            <a:ext cx="1104702" cy="127580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258429" y="3937736"/>
            <a:ext cx="659155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AU" dirty="0" smtClean="0">
                <a:solidFill>
                  <a:srgbClr val="CDCDCD"/>
                </a:solidFill>
              </a:rPr>
              <a:t>P(H)</a:t>
            </a:r>
            <a:endParaRPr lang="en-AU" dirty="0">
              <a:solidFill>
                <a:srgbClr val="CDCDCD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981750" y="4484065"/>
            <a:ext cx="659155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AU" dirty="0" smtClean="0">
                <a:solidFill>
                  <a:srgbClr val="CDCDCD"/>
                </a:solidFill>
              </a:rPr>
              <a:t>P(D)</a:t>
            </a:r>
            <a:endParaRPr lang="en-AU" dirty="0">
              <a:solidFill>
                <a:srgbClr val="CDCDCD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670468" y="3937736"/>
            <a:ext cx="885179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AU" dirty="0" smtClean="0">
                <a:solidFill>
                  <a:srgbClr val="3A3835"/>
                </a:solidFill>
              </a:rPr>
              <a:t>P(D|H)</a:t>
            </a:r>
            <a:endParaRPr lang="en-AU" dirty="0">
              <a:solidFill>
                <a:srgbClr val="3A3835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753183" y="4166987"/>
            <a:ext cx="885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>
                <a:solidFill>
                  <a:srgbClr val="CDCDCD"/>
                </a:solidFill>
              </a:rPr>
              <a:t>P(H|D)</a:t>
            </a:r>
            <a:endParaRPr lang="en-AU" dirty="0">
              <a:solidFill>
                <a:srgbClr val="CDCDCD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555181" y="4214785"/>
            <a:ext cx="319318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AU" dirty="0" smtClean="0">
                <a:solidFill>
                  <a:srgbClr val="CDCDCD"/>
                </a:solidFill>
              </a:rPr>
              <a:t>=</a:t>
            </a:r>
            <a:endParaRPr lang="en-AU" dirty="0">
              <a:solidFill>
                <a:srgbClr val="CDCDCD"/>
              </a:solidFill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4947504" y="4399451"/>
            <a:ext cx="2949536" cy="0"/>
          </a:xfrm>
          <a:prstGeom prst="line">
            <a:avLst/>
          </a:prstGeom>
          <a:ln w="28575">
            <a:solidFill>
              <a:srgbClr val="CDCD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173390" y="3937736"/>
            <a:ext cx="338554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AU" dirty="0" smtClean="0">
                <a:solidFill>
                  <a:srgbClr val="CDCDCD"/>
                </a:solidFill>
              </a:rPr>
              <a:t>X</a:t>
            </a:r>
            <a:endParaRPr lang="en-AU" dirty="0">
              <a:solidFill>
                <a:srgbClr val="CDCDCD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385357" y="2221127"/>
            <a:ext cx="451918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The </a:t>
            </a:r>
            <a:r>
              <a:rPr lang="en-AU" dirty="0" smtClean="0"/>
              <a:t>probability</a:t>
            </a:r>
            <a:r>
              <a:rPr lang="en-AU" b="1" dirty="0" smtClean="0"/>
              <a:t> </a:t>
            </a:r>
            <a:r>
              <a:rPr lang="en-AU" dirty="0" smtClean="0"/>
              <a:t>that </a:t>
            </a:r>
            <a:r>
              <a:rPr lang="en-AU" dirty="0" smtClean="0"/>
              <a:t>I would have observed</a:t>
            </a:r>
          </a:p>
          <a:p>
            <a:r>
              <a:rPr lang="en-AU" dirty="0" smtClean="0"/>
              <a:t>the data if the hypothesis is </a:t>
            </a:r>
            <a:r>
              <a:rPr lang="en-AU" dirty="0" smtClean="0"/>
              <a:t>true, i.e. the</a:t>
            </a:r>
          </a:p>
          <a:p>
            <a:r>
              <a:rPr lang="en-AU" b="1" dirty="0" smtClean="0"/>
              <a:t>likelihood</a:t>
            </a:r>
            <a:r>
              <a:rPr lang="en-AU" dirty="0" smtClean="0"/>
              <a:t> of the hypothesis.</a:t>
            </a:r>
            <a:endParaRPr lang="en-AU" b="1" dirty="0"/>
          </a:p>
        </p:txBody>
      </p:sp>
    </p:spTree>
    <p:extLst>
      <p:ext uri="{BB962C8B-B14F-4D97-AF65-F5344CB8AC3E}">
        <p14:creationId xmlns:p14="http://schemas.microsoft.com/office/powerpoint/2010/main" val="4096284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The marginal</a:t>
            </a:r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smtClean="0"/>
              <a:t>FACULTY RESEARCH OFFICE | HUMAN SCIENCES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42BCC-44E8-4F98-A8FE-EAF16D8C1E6E}" type="slidenum">
              <a:rPr lang="en-AU" smtClean="0"/>
              <a:t>31</a:t>
            </a:fld>
            <a:endParaRPr lang="en-AU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3960" y="4543556"/>
            <a:ext cx="1104702" cy="127580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258429" y="3937736"/>
            <a:ext cx="659155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AU" dirty="0" smtClean="0">
                <a:solidFill>
                  <a:srgbClr val="CDCDCD"/>
                </a:solidFill>
              </a:rPr>
              <a:t>P(H)</a:t>
            </a:r>
            <a:endParaRPr lang="en-AU" dirty="0">
              <a:solidFill>
                <a:srgbClr val="CDCDCD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981750" y="4484065"/>
            <a:ext cx="659155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AU" dirty="0" smtClean="0">
                <a:solidFill>
                  <a:srgbClr val="3A3835"/>
                </a:solidFill>
              </a:rPr>
              <a:t>P(D)</a:t>
            </a:r>
            <a:endParaRPr lang="en-AU" dirty="0">
              <a:solidFill>
                <a:srgbClr val="3A3835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670468" y="3937736"/>
            <a:ext cx="885179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AU" dirty="0" smtClean="0">
                <a:solidFill>
                  <a:srgbClr val="CDCDCD"/>
                </a:solidFill>
              </a:rPr>
              <a:t>P(D|H)</a:t>
            </a:r>
            <a:endParaRPr lang="en-AU" dirty="0">
              <a:solidFill>
                <a:srgbClr val="CDCDCD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753183" y="4166987"/>
            <a:ext cx="885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>
                <a:solidFill>
                  <a:srgbClr val="CDCDCD"/>
                </a:solidFill>
              </a:rPr>
              <a:t>P(H|D)</a:t>
            </a:r>
            <a:endParaRPr lang="en-AU" dirty="0">
              <a:solidFill>
                <a:srgbClr val="CDCDCD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555181" y="4214785"/>
            <a:ext cx="319318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AU" dirty="0" smtClean="0">
                <a:solidFill>
                  <a:srgbClr val="CDCDCD"/>
                </a:solidFill>
              </a:rPr>
              <a:t>=</a:t>
            </a:r>
            <a:endParaRPr lang="en-AU" dirty="0">
              <a:solidFill>
                <a:srgbClr val="CDCDCD"/>
              </a:solidFill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4947504" y="4399451"/>
            <a:ext cx="2949536" cy="0"/>
          </a:xfrm>
          <a:prstGeom prst="line">
            <a:avLst/>
          </a:prstGeom>
          <a:ln w="28575">
            <a:solidFill>
              <a:srgbClr val="CDCD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173390" y="3937736"/>
            <a:ext cx="338554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AU" dirty="0" smtClean="0">
                <a:solidFill>
                  <a:srgbClr val="CDCDCD"/>
                </a:solidFill>
              </a:rPr>
              <a:t>X</a:t>
            </a:r>
            <a:endParaRPr lang="en-AU" dirty="0">
              <a:solidFill>
                <a:srgbClr val="CDCDCD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010813" y="5067225"/>
            <a:ext cx="56092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The </a:t>
            </a:r>
            <a:r>
              <a:rPr lang="en-AU" b="1" dirty="0" smtClean="0"/>
              <a:t>marginal </a:t>
            </a:r>
            <a:r>
              <a:rPr lang="en-AU" dirty="0" smtClean="0"/>
              <a:t>probability that I would observe</a:t>
            </a:r>
          </a:p>
          <a:p>
            <a:r>
              <a:rPr lang="en-AU" dirty="0" smtClean="0"/>
              <a:t>the data at all, regardless of which hypothesis is true.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486481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Using data to revise </a:t>
            </a:r>
            <a:r>
              <a:rPr lang="en-AU" dirty="0" smtClean="0"/>
              <a:t>beliefs</a:t>
            </a:r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smtClean="0"/>
              <a:t>FACULTY RESEARCH OFFICE | HUMAN SCIENCES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42BCC-44E8-4F98-A8FE-EAF16D8C1E6E}" type="slidenum">
              <a:rPr lang="en-AU" smtClean="0"/>
              <a:t>32</a:t>
            </a:fld>
            <a:endParaRPr lang="en-AU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TextBox 6"/>
          <p:cNvSpPr txBox="1"/>
          <p:nvPr/>
        </p:nvSpPr>
        <p:spPr>
          <a:xfrm>
            <a:off x="6005189" y="3380534"/>
            <a:ext cx="659155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AU" dirty="0" smtClean="0">
                <a:solidFill>
                  <a:srgbClr val="3A3835"/>
                </a:solidFill>
              </a:rPr>
              <a:t>P(H)</a:t>
            </a:r>
            <a:endParaRPr lang="en-AU" dirty="0">
              <a:solidFill>
                <a:srgbClr val="3A3835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728510" y="3926863"/>
            <a:ext cx="659155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AU" dirty="0" smtClean="0">
                <a:solidFill>
                  <a:srgbClr val="3A3835"/>
                </a:solidFill>
              </a:rPr>
              <a:t>P(D)</a:t>
            </a:r>
            <a:endParaRPr lang="en-AU" dirty="0">
              <a:solidFill>
                <a:srgbClr val="3A3835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417228" y="3380534"/>
            <a:ext cx="885179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AU" dirty="0" smtClean="0">
                <a:solidFill>
                  <a:srgbClr val="3A3835"/>
                </a:solidFill>
              </a:rPr>
              <a:t>P(D|H)</a:t>
            </a:r>
            <a:endParaRPr lang="en-AU" dirty="0">
              <a:solidFill>
                <a:srgbClr val="3A3835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499943" y="3609785"/>
            <a:ext cx="885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P(H|D)</a:t>
            </a:r>
            <a:endParaRPr lang="en-AU" dirty="0"/>
          </a:p>
        </p:txBody>
      </p:sp>
      <p:sp>
        <p:nvSpPr>
          <p:cNvPr id="11" name="TextBox 10"/>
          <p:cNvSpPr txBox="1"/>
          <p:nvPr/>
        </p:nvSpPr>
        <p:spPr>
          <a:xfrm>
            <a:off x="5301941" y="3657583"/>
            <a:ext cx="319318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AU" dirty="0" smtClean="0">
                <a:solidFill>
                  <a:srgbClr val="3A3835"/>
                </a:solidFill>
              </a:rPr>
              <a:t>=</a:t>
            </a:r>
            <a:endParaRPr lang="en-AU" dirty="0">
              <a:solidFill>
                <a:srgbClr val="3A3835"/>
              </a:solidFill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5694264" y="3842249"/>
            <a:ext cx="2949536" cy="0"/>
          </a:xfrm>
          <a:prstGeom prst="line">
            <a:avLst/>
          </a:prstGeom>
          <a:ln w="28575">
            <a:solidFill>
              <a:srgbClr val="3A38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6920150" y="3380534"/>
            <a:ext cx="338554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AU" dirty="0" smtClean="0">
                <a:solidFill>
                  <a:srgbClr val="3A3835"/>
                </a:solidFill>
              </a:rPr>
              <a:t>X</a:t>
            </a:r>
            <a:endParaRPr lang="en-AU" dirty="0">
              <a:solidFill>
                <a:srgbClr val="3A3835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56375" y="3332786"/>
            <a:ext cx="333937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P(H|D): The </a:t>
            </a:r>
            <a:r>
              <a:rPr lang="en-AU" b="1" dirty="0" smtClean="0"/>
              <a:t>posterior</a:t>
            </a:r>
            <a:r>
              <a:rPr lang="en-AU" dirty="0" smtClean="0"/>
              <a:t>. My</a:t>
            </a:r>
          </a:p>
          <a:p>
            <a:r>
              <a:rPr lang="en-AU" dirty="0"/>
              <a:t>r</a:t>
            </a:r>
            <a:r>
              <a:rPr lang="en-AU" dirty="0" smtClean="0"/>
              <a:t>evised belief in the hypothesis</a:t>
            </a:r>
          </a:p>
          <a:p>
            <a:r>
              <a:rPr lang="en-AU" dirty="0"/>
              <a:t>a</a:t>
            </a:r>
            <a:r>
              <a:rPr lang="en-AU" dirty="0" smtClean="0"/>
              <a:t>fter seeing the data.</a:t>
            </a:r>
            <a:endParaRPr lang="en-AU" dirty="0"/>
          </a:p>
        </p:txBody>
      </p:sp>
      <p:sp>
        <p:nvSpPr>
          <p:cNvPr id="15" name="TextBox 14"/>
          <p:cNvSpPr txBox="1"/>
          <p:nvPr/>
        </p:nvSpPr>
        <p:spPr>
          <a:xfrm>
            <a:off x="2046733" y="1776679"/>
            <a:ext cx="46176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P(H): The </a:t>
            </a:r>
            <a:r>
              <a:rPr lang="en-AU" b="1" dirty="0" smtClean="0"/>
              <a:t>prior</a:t>
            </a:r>
            <a:r>
              <a:rPr lang="en-AU" dirty="0" smtClean="0"/>
              <a:t>. My belief in the hypothesis</a:t>
            </a:r>
          </a:p>
          <a:p>
            <a:r>
              <a:rPr lang="en-AU" dirty="0" smtClean="0"/>
              <a:t>before seeing the data.</a:t>
            </a:r>
            <a:endParaRPr lang="en-AU" dirty="0"/>
          </a:p>
        </p:txBody>
      </p:sp>
      <p:sp>
        <p:nvSpPr>
          <p:cNvPr id="16" name="TextBox 15"/>
          <p:cNvSpPr txBox="1"/>
          <p:nvPr/>
        </p:nvSpPr>
        <p:spPr>
          <a:xfrm>
            <a:off x="6664344" y="2252924"/>
            <a:ext cx="48654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P(D|H): The </a:t>
            </a:r>
            <a:r>
              <a:rPr lang="en-AU" b="1" dirty="0" smtClean="0"/>
              <a:t>likelihood</a:t>
            </a:r>
            <a:r>
              <a:rPr lang="en-AU" dirty="0" smtClean="0"/>
              <a:t>. The probability</a:t>
            </a:r>
          </a:p>
          <a:p>
            <a:r>
              <a:rPr lang="en-AU" dirty="0"/>
              <a:t>o</a:t>
            </a:r>
            <a:r>
              <a:rPr lang="en-AU" dirty="0" smtClean="0"/>
              <a:t>f observing the data if my hypothesis is true.</a:t>
            </a:r>
            <a:endParaRPr lang="en-AU" dirty="0"/>
          </a:p>
        </p:txBody>
      </p:sp>
      <p:sp>
        <p:nvSpPr>
          <p:cNvPr id="17" name="TextBox 16"/>
          <p:cNvSpPr txBox="1"/>
          <p:nvPr/>
        </p:nvSpPr>
        <p:spPr>
          <a:xfrm>
            <a:off x="5247051" y="5075190"/>
            <a:ext cx="398057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P(D): The </a:t>
            </a:r>
            <a:r>
              <a:rPr lang="en-AU" b="1" dirty="0" smtClean="0"/>
              <a:t>marginal likelihood</a:t>
            </a:r>
            <a:r>
              <a:rPr lang="en-AU" dirty="0" smtClean="0"/>
              <a:t>. </a:t>
            </a:r>
          </a:p>
          <a:p>
            <a:r>
              <a:rPr lang="en-AU" dirty="0" smtClean="0"/>
              <a:t>The probability of </a:t>
            </a:r>
            <a:r>
              <a:rPr lang="en-AU" dirty="0" smtClean="0"/>
              <a:t>observing the </a:t>
            </a:r>
            <a:r>
              <a:rPr lang="en-AU" dirty="0" smtClean="0"/>
              <a:t>data,</a:t>
            </a:r>
          </a:p>
          <a:p>
            <a:r>
              <a:rPr lang="en-AU" dirty="0" smtClean="0"/>
              <a:t>regardless which hypothesis </a:t>
            </a:r>
            <a:r>
              <a:rPr lang="en-AU" dirty="0" smtClean="0"/>
              <a:t>is true.</a:t>
            </a:r>
            <a:endParaRPr lang="en-AU" dirty="0"/>
          </a:p>
        </p:txBody>
      </p:sp>
      <p:cxnSp>
        <p:nvCxnSpPr>
          <p:cNvPr id="19" name="Straight Arrow Connector 18"/>
          <p:cNvCxnSpPr>
            <a:stCxn id="14" idx="3"/>
            <a:endCxn id="10" idx="1"/>
          </p:cNvCxnSpPr>
          <p:nvPr/>
        </p:nvCxnSpPr>
        <p:spPr>
          <a:xfrm>
            <a:off x="3595751" y="3794451"/>
            <a:ext cx="9041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5" idx="2"/>
            <a:endCxn id="7" idx="1"/>
          </p:cNvCxnSpPr>
          <p:nvPr/>
        </p:nvCxnSpPr>
        <p:spPr>
          <a:xfrm>
            <a:off x="4355539" y="2423010"/>
            <a:ext cx="1649650" cy="11421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6" idx="2"/>
            <a:endCxn id="9" idx="3"/>
          </p:cNvCxnSpPr>
          <p:nvPr/>
        </p:nvCxnSpPr>
        <p:spPr>
          <a:xfrm flipH="1">
            <a:off x="8302407" y="2899255"/>
            <a:ext cx="794654" cy="6659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17" idx="0"/>
            <a:endCxn id="8" idx="2"/>
          </p:cNvCxnSpPr>
          <p:nvPr/>
        </p:nvCxnSpPr>
        <p:spPr>
          <a:xfrm flipH="1" flipV="1">
            <a:off x="7058088" y="4296195"/>
            <a:ext cx="179252" cy="7789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4606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813540" y="2708920"/>
            <a:ext cx="6491136" cy="648000"/>
          </a:xfrm>
        </p:spPr>
        <p:txBody>
          <a:bodyPr>
            <a:normAutofit fontScale="90000"/>
          </a:bodyPr>
          <a:lstStyle/>
          <a:p>
            <a:r>
              <a:rPr lang="en-AU" dirty="0" smtClean="0"/>
              <a:t>Introduction to (Bayesian) Statistics</a:t>
            </a:r>
            <a:endParaRPr lang="en-AU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AU" dirty="0" smtClean="0"/>
              <a:t>Likelihoods and Bayes Factors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9432925" y="6381750"/>
            <a:ext cx="2759075" cy="365125"/>
          </a:xfrm>
        </p:spPr>
        <p:txBody>
          <a:bodyPr/>
          <a:lstStyle/>
          <a:p>
            <a:fld id="{D9C42BCC-44E8-4F98-A8FE-EAF16D8C1E6E}" type="slidenum">
              <a:rPr lang="en-AU" smtClean="0"/>
              <a:t>33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31513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Using likelihood ratios</a:t>
            </a:r>
            <a:endParaRPr lang="en-AU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725" y="1439910"/>
            <a:ext cx="5219700" cy="3976225"/>
          </a:xfrm>
        </p:spPr>
      </p:pic>
      <p:sp>
        <p:nvSpPr>
          <p:cNvPr id="7" name="Text Placeholder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AU" dirty="0" smtClean="0"/>
              <a:t>Comparing the evidence for two models</a:t>
            </a:r>
            <a:endParaRPr lang="en-AU" dirty="0"/>
          </a:p>
        </p:txBody>
      </p:sp>
      <p:sp>
        <p:nvSpPr>
          <p:cNvPr id="8" name="Content Placeholder 7"/>
          <p:cNvSpPr>
            <a:spLocks noGrp="1"/>
          </p:cNvSpPr>
          <p:nvPr>
            <p:ph idx="16"/>
          </p:nvPr>
        </p:nvSpPr>
        <p:spPr>
          <a:xfrm>
            <a:off x="6248400" y="2175808"/>
            <a:ext cx="5220000" cy="2282635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 smtClean="0"/>
              <a:t>The likelihood quantifies the evidence the observed data provide for a hypothesis.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 smtClean="0"/>
              <a:t>Compare the likelihoods of two competing hypotheses to determine which one is more likely (given the observed data).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 smtClean="0"/>
              <a:t>Value of likelihood is meaningless by itself.</a:t>
            </a:r>
            <a:endParaRPr lang="en-AU" dirty="0"/>
          </a:p>
        </p:txBody>
      </p:sp>
      <p:sp>
        <p:nvSpPr>
          <p:cNvPr id="9" name="TextBox 8"/>
          <p:cNvSpPr txBox="1"/>
          <p:nvPr/>
        </p:nvSpPr>
        <p:spPr>
          <a:xfrm>
            <a:off x="1218458" y="5507696"/>
            <a:ext cx="42242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hlinkClick r:id="rId3"/>
              </a:rPr>
              <a:t>https://humburg.shinyapps.io/likelihood/</a:t>
            </a:r>
            <a:endParaRPr lang="en-AU" dirty="0"/>
          </a:p>
        </p:txBody>
      </p:sp>
      <p:sp>
        <p:nvSpPr>
          <p:cNvPr id="10" name="TextBox 9"/>
          <p:cNvSpPr txBox="1"/>
          <p:nvPr/>
        </p:nvSpPr>
        <p:spPr>
          <a:xfrm>
            <a:off x="1119660" y="5854306"/>
            <a:ext cx="80586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 smtClean="0"/>
              <a:t>Figure based on </a:t>
            </a:r>
            <a:r>
              <a:rPr lang="en-AU" sz="1400" dirty="0" smtClean="0">
                <a:hlinkClick r:id="rId4"/>
              </a:rPr>
              <a:t>https://alexanderetz.com/2015/04/15/understanding-bayes-a-look-at-the-likelihood/</a:t>
            </a:r>
            <a:endParaRPr lang="en-AU" sz="1400" dirty="0"/>
          </a:p>
        </p:txBody>
      </p:sp>
    </p:spTree>
    <p:extLst>
      <p:ext uri="{BB962C8B-B14F-4D97-AF65-F5344CB8AC3E}">
        <p14:creationId xmlns:p14="http://schemas.microsoft.com/office/powerpoint/2010/main" val="423600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Updating priors with likelihoods</a:t>
            </a:r>
            <a:endParaRPr lang="en-AU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725" y="1603090"/>
            <a:ext cx="5219700" cy="3422754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smtClean="0"/>
              <a:t>FACULTY RESEARCH OFFICE | HUMAN SCIENCES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42BCC-44E8-4F98-A8FE-EAF16D8C1E6E}" type="slidenum">
              <a:rPr lang="en-AU" smtClean="0"/>
              <a:t>35</a:t>
            </a:fld>
            <a:endParaRPr lang="en-AU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Content Placeholder 6"/>
          <p:cNvSpPr>
            <a:spLocks noGrp="1"/>
          </p:cNvSpPr>
          <p:nvPr>
            <p:ph idx="16"/>
          </p:nvPr>
        </p:nvSpPr>
        <p:spPr>
          <a:xfrm>
            <a:off x="6248400" y="2229597"/>
            <a:ext cx="5220000" cy="2091388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P</a:t>
            </a:r>
            <a:r>
              <a:rPr lang="en-AU" dirty="0" smtClean="0"/>
              <a:t>rior encodes initial belief in possible parameter values (probability of </a:t>
            </a:r>
            <a:r>
              <a:rPr lang="en-AU" i="1" dirty="0" smtClean="0"/>
              <a:t>Heads</a:t>
            </a:r>
            <a:r>
              <a:rPr lang="en-AU" dirty="0" smtClean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 smtClean="0"/>
              <a:t>Likelihood quantifies the plausibility of different hypotheses in light of the available 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 smtClean="0"/>
              <a:t>The two combine to produce an updated set of beliefs, the </a:t>
            </a:r>
            <a:r>
              <a:rPr lang="en-AU" b="1" dirty="0" smtClean="0"/>
              <a:t>posterior</a:t>
            </a:r>
            <a:r>
              <a:rPr lang="en-AU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/>
          </a:p>
        </p:txBody>
      </p:sp>
      <p:sp>
        <p:nvSpPr>
          <p:cNvPr id="9" name="TextBox 8"/>
          <p:cNvSpPr txBox="1"/>
          <p:nvPr/>
        </p:nvSpPr>
        <p:spPr>
          <a:xfrm>
            <a:off x="1071809" y="5318694"/>
            <a:ext cx="47371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hlinkClick r:id="rId3"/>
              </a:rPr>
              <a:t>https://</a:t>
            </a:r>
            <a:r>
              <a:rPr lang="en-AU" dirty="0" smtClean="0">
                <a:hlinkClick r:id="rId3"/>
              </a:rPr>
              <a:t>humburg.shinyapps.io/updating_prior/</a:t>
            </a:r>
            <a:endParaRPr lang="en-AU" dirty="0"/>
          </a:p>
        </p:txBody>
      </p:sp>
      <p:sp>
        <p:nvSpPr>
          <p:cNvPr id="10" name="TextBox 9"/>
          <p:cNvSpPr txBox="1"/>
          <p:nvPr/>
        </p:nvSpPr>
        <p:spPr>
          <a:xfrm>
            <a:off x="962125" y="5868118"/>
            <a:ext cx="80586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 smtClean="0"/>
              <a:t>Figure based on </a:t>
            </a:r>
            <a:r>
              <a:rPr lang="en-AU" sz="1400" dirty="0" smtClean="0">
                <a:hlinkClick r:id="rId4"/>
              </a:rPr>
              <a:t>https://alexanderetz.com/2015/04/15/understanding-bayes-a-look-at-the-likelihood/</a:t>
            </a:r>
            <a:endParaRPr lang="en-AU" sz="1400" dirty="0"/>
          </a:p>
        </p:txBody>
      </p:sp>
    </p:spTree>
    <p:extLst>
      <p:ext uri="{BB962C8B-B14F-4D97-AF65-F5344CB8AC3E}">
        <p14:creationId xmlns:p14="http://schemas.microsoft.com/office/powerpoint/2010/main" val="3278290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What about the marginal likelihood?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0" y="2910916"/>
            <a:ext cx="5220000" cy="1750729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 smtClean="0"/>
              <a:t>Can be difficult to compute.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 smtClean="0"/>
              <a:t>Requires integrating over all possible hypotheses, weighted by their priors.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 smtClean="0"/>
              <a:t>It is a normalizing constant that can often be avoided.</a:t>
            </a:r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smtClean="0"/>
              <a:t>FACULTY RESEARCH OFFICE | HUMAN SCIENCES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42BCC-44E8-4F98-A8FE-EAF16D8C1E6E}" type="slidenum">
              <a:rPr lang="en-AU" smtClean="0"/>
              <a:t>36</a:t>
            </a:fld>
            <a:endParaRPr lang="en-AU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6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400" y="2414191"/>
            <a:ext cx="5219700" cy="2936081"/>
          </a:xfrm>
        </p:spPr>
      </p:pic>
    </p:spTree>
    <p:extLst>
      <p:ext uri="{BB962C8B-B14F-4D97-AF65-F5344CB8AC3E}">
        <p14:creationId xmlns:p14="http://schemas.microsoft.com/office/powerpoint/2010/main" val="687188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Bayes Factor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 smtClean="0"/>
              <a:t>The likelihood ratio compares two point hypotheses.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 smtClean="0"/>
              <a:t>What if we have more complex hypotheses?</a:t>
            </a:r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smtClean="0"/>
              <a:t>FACULTY RESEARCH OFFICE | HUMAN SCIENCES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42BCC-44E8-4F98-A8FE-EAF16D8C1E6E}" type="slidenum">
              <a:rPr lang="en-AU" smtClean="0"/>
              <a:t>37</a:t>
            </a:fld>
            <a:endParaRPr lang="en-AU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8" name="Content Placeholder 3"/>
          <p:cNvPicPr>
            <a:picLocks noGrp="1" noChangeAspect="1"/>
          </p:cNvPicPr>
          <p:nvPr>
            <p:ph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400" y="1894119"/>
            <a:ext cx="5219700" cy="3976225"/>
          </a:xfrm>
        </p:spPr>
      </p:pic>
      <p:sp>
        <p:nvSpPr>
          <p:cNvPr id="9" name="Rectangle 8"/>
          <p:cNvSpPr/>
          <p:nvPr/>
        </p:nvSpPr>
        <p:spPr>
          <a:xfrm>
            <a:off x="3560394" y="5951821"/>
            <a:ext cx="863160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1400" dirty="0"/>
              <a:t>Figure based </a:t>
            </a:r>
            <a:r>
              <a:rPr lang="en-AU" sz="1400" dirty="0" smtClean="0"/>
              <a:t>on </a:t>
            </a:r>
            <a:r>
              <a:rPr lang="en-AU" sz="1400" dirty="0" smtClean="0">
                <a:hlinkClick r:id="rId3"/>
              </a:rPr>
              <a:t>https://alexanderetz.com/2015/08/09/understanding-bayes-visualization-of-bf/</a:t>
            </a:r>
            <a:endParaRPr lang="en-AU" sz="1400" dirty="0"/>
          </a:p>
        </p:txBody>
      </p:sp>
    </p:spTree>
    <p:extLst>
      <p:ext uri="{BB962C8B-B14F-4D97-AF65-F5344CB8AC3E}">
        <p14:creationId xmlns:p14="http://schemas.microsoft.com/office/powerpoint/2010/main" val="2566026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Bayes Factor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0" y="1620001"/>
            <a:ext cx="5220000" cy="3077506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 smtClean="0"/>
              <a:t>The likelihood ratio compares two point hypotheses.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 smtClean="0"/>
              <a:t>What if we have more complex hypotheses?</a:t>
            </a:r>
          </a:p>
          <a:p>
            <a:pPr marL="1085850" lvl="1" indent="-285750">
              <a:buFont typeface="Arial" panose="020B0604020202020204" pitchFamily="34" charset="0"/>
              <a:buChar char="•"/>
            </a:pPr>
            <a:r>
              <a:rPr lang="en-AU" dirty="0" smtClean="0"/>
              <a:t>The coin is fair </a:t>
            </a:r>
            <a:r>
              <a:rPr lang="en-AU" i="1" dirty="0" smtClean="0"/>
              <a:t>vs </a:t>
            </a:r>
            <a:r>
              <a:rPr lang="en-AU" dirty="0" smtClean="0"/>
              <a:t>it isn’t fair</a:t>
            </a:r>
          </a:p>
          <a:p>
            <a:pPr marL="1085850" lvl="1" indent="-285750">
              <a:buFont typeface="Arial" panose="020B0604020202020204" pitchFamily="34" charset="0"/>
              <a:buChar char="•"/>
            </a:pPr>
            <a:r>
              <a:rPr lang="en-AU" dirty="0" smtClean="0"/>
              <a:t>If the coin is biased, how likely are all the possible probabilities for </a:t>
            </a:r>
            <a:r>
              <a:rPr lang="en-AU" i="1" dirty="0" smtClean="0"/>
              <a:t>heads</a:t>
            </a:r>
            <a:r>
              <a:rPr lang="en-AU" dirty="0" smtClean="0"/>
              <a:t>?</a:t>
            </a:r>
          </a:p>
          <a:p>
            <a:pPr marL="1085850" lvl="1" indent="-285750">
              <a:buFont typeface="Arial" panose="020B0604020202020204" pitchFamily="34" charset="0"/>
              <a:buChar char="•"/>
            </a:pPr>
            <a:r>
              <a:rPr lang="en-AU" dirty="0" smtClean="0"/>
              <a:t>Compare the likelihood that the coin is fair to the </a:t>
            </a:r>
            <a:r>
              <a:rPr lang="en-AU" b="1" dirty="0" smtClean="0"/>
              <a:t>average</a:t>
            </a:r>
            <a:r>
              <a:rPr lang="en-AU" b="1" i="1" dirty="0" smtClean="0"/>
              <a:t> </a:t>
            </a:r>
            <a:r>
              <a:rPr lang="en-AU" dirty="0" smtClean="0"/>
              <a:t>of the likelihoods corresponding to all possible values of P</a:t>
            </a:r>
            <a:r>
              <a:rPr lang="en-AU" i="1" dirty="0" smtClean="0"/>
              <a:t>(heads) </a:t>
            </a:r>
            <a:r>
              <a:rPr lang="en-AU" b="1" dirty="0" smtClean="0"/>
              <a:t>weighted</a:t>
            </a:r>
            <a:r>
              <a:rPr lang="en-AU" i="1" dirty="0" smtClean="0"/>
              <a:t> </a:t>
            </a:r>
            <a:r>
              <a:rPr lang="en-AU" dirty="0" smtClean="0"/>
              <a:t>by their priors.</a:t>
            </a:r>
          </a:p>
          <a:p>
            <a:pPr marL="1085850" lvl="1" indent="-285750">
              <a:buFont typeface="Arial" panose="020B0604020202020204" pitchFamily="34" charset="0"/>
              <a:buChar char="•"/>
            </a:pPr>
            <a:endParaRPr lang="en-AU" b="1" dirty="0"/>
          </a:p>
          <a:p>
            <a:endParaRPr lang="en-AU" b="1" dirty="0" smtClean="0"/>
          </a:p>
          <a:p>
            <a:endParaRPr lang="en-AU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smtClean="0"/>
              <a:t>FACULTY RESEARCH OFFICE | HUMAN SCIENCES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42BCC-44E8-4F98-A8FE-EAF16D8C1E6E}" type="slidenum">
              <a:rPr lang="en-AU" smtClean="0"/>
              <a:t>38</a:t>
            </a:fld>
            <a:endParaRPr lang="en-AU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400" y="1645217"/>
            <a:ext cx="5219700" cy="4474028"/>
          </a:xfrm>
        </p:spPr>
      </p:pic>
      <p:sp>
        <p:nvSpPr>
          <p:cNvPr id="10" name="Rectangle 9"/>
          <p:cNvSpPr/>
          <p:nvPr/>
        </p:nvSpPr>
        <p:spPr>
          <a:xfrm>
            <a:off x="3560394" y="5951821"/>
            <a:ext cx="863160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1400" dirty="0" smtClean="0"/>
              <a:t>Figure taken from </a:t>
            </a:r>
            <a:r>
              <a:rPr lang="en-AU" sz="1400" dirty="0" smtClean="0">
                <a:hlinkClick r:id="rId3"/>
              </a:rPr>
              <a:t>https://alexanderetz.com/2015/08/09/understanding-bayes-visualization-of-bf/</a:t>
            </a:r>
            <a:endParaRPr lang="en-AU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1116645" y="5170086"/>
            <a:ext cx="45833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hlinkClick r:id="rId4"/>
              </a:rPr>
              <a:t>https://humburg.shinyapps.io/bayes_factor</a:t>
            </a:r>
            <a:r>
              <a:rPr lang="en-AU" dirty="0" smtClean="0">
                <a:hlinkClick r:id="rId4"/>
              </a:rPr>
              <a:t>/</a:t>
            </a:r>
            <a:endParaRPr lang="en-AU" b="1" dirty="0"/>
          </a:p>
        </p:txBody>
      </p:sp>
    </p:spTree>
    <p:extLst>
      <p:ext uri="{BB962C8B-B14F-4D97-AF65-F5344CB8AC3E}">
        <p14:creationId xmlns:p14="http://schemas.microsoft.com/office/powerpoint/2010/main" val="4254904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Bayes Factor</a:t>
            </a:r>
            <a:endParaRPr lang="en-AU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AU" dirty="0" smtClean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AU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A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A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A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A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AU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A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A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AU" dirty="0"/>
              </a:p>
              <a:p>
                <a:endParaRPr lang="en-AU" dirty="0"/>
              </a:p>
              <a:p>
                <a:endParaRPr lang="en-AU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AU" dirty="0" smtClean="0"/>
                  <a:t>Bayes factors quantify relative weight of evidence.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AU" dirty="0" smtClean="0"/>
                  <a:t>Can be used to decide in favour of one hypothesis over another based on evidence provided by the data.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AU" dirty="0" smtClean="0"/>
                  <a:t>Will converge to either 0 or ∞, depending on which hypothesis is true.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AU" dirty="0" smtClean="0"/>
                  <a:t>Beware small samples!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AU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453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smtClean="0"/>
              <a:t>FACULTY RESEARCH OFFICE | HUMAN SCIENCES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42BCC-44E8-4F98-A8FE-EAF16D8C1E6E}" type="slidenum">
              <a:rPr lang="en-AU" smtClean="0"/>
              <a:t>39</a:t>
            </a:fld>
            <a:endParaRPr lang="en-AU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AU"/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idx="16"/>
            <p:extLst>
              <p:ext uri="{D42A27DB-BD31-4B8C-83A1-F6EECF244321}">
                <p14:modId xmlns:p14="http://schemas.microsoft.com/office/powerpoint/2010/main" val="2310483416"/>
              </p:ext>
            </p:extLst>
          </p:nvPr>
        </p:nvGraphicFramePr>
        <p:xfrm>
          <a:off x="6248400" y="1619250"/>
          <a:ext cx="521970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09850">
                  <a:extLst>
                    <a:ext uri="{9D8B030D-6E8A-4147-A177-3AD203B41FA5}">
                      <a16:colId xmlns:a16="http://schemas.microsoft.com/office/drawing/2014/main" val="996537443"/>
                    </a:ext>
                  </a:extLst>
                </a:gridCol>
                <a:gridCol w="2609850">
                  <a:extLst>
                    <a:ext uri="{9D8B030D-6E8A-4147-A177-3AD203B41FA5}">
                      <a16:colId xmlns:a16="http://schemas.microsoft.com/office/drawing/2014/main" val="2823347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Bayes Factor (H1/H0)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Strength of evidence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20547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&lt; 1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600" dirty="0" smtClean="0"/>
                        <a:t>Evidence favours null</a:t>
                      </a:r>
                      <a:endParaRPr lang="en-AU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3206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1 - 3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600" dirty="0" smtClean="0"/>
                        <a:t>Barely worth mentioning</a:t>
                      </a:r>
                      <a:endParaRPr lang="en-AU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15925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3 - 10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600" dirty="0" smtClean="0"/>
                        <a:t>Substantial</a:t>
                      </a:r>
                      <a:endParaRPr lang="en-AU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00961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10 - 30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600" dirty="0" smtClean="0"/>
                        <a:t>Strong</a:t>
                      </a:r>
                      <a:endParaRPr lang="en-AU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133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30 - 100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600" dirty="0" smtClean="0"/>
                        <a:t>Very strong</a:t>
                      </a:r>
                      <a:endParaRPr lang="en-AU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96703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&gt; 100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600" dirty="0" smtClean="0"/>
                        <a:t>Decisive</a:t>
                      </a:r>
                      <a:endParaRPr lang="en-AU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3443752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7021850" y="5776631"/>
            <a:ext cx="3672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Does this remind you of anything?</a:t>
            </a:r>
            <a:endParaRPr lang="en-AU" dirty="0"/>
          </a:p>
        </p:txBody>
      </p:sp>
      <p:sp>
        <p:nvSpPr>
          <p:cNvPr id="10" name="Down Arrow 9"/>
          <p:cNvSpPr/>
          <p:nvPr/>
        </p:nvSpPr>
        <p:spPr>
          <a:xfrm rot="10800000">
            <a:off x="8548777" y="4500230"/>
            <a:ext cx="491706" cy="101204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4630" y="1487520"/>
            <a:ext cx="2960000" cy="4171428"/>
          </a:xfrm>
          <a:prstGeom prst="rect">
            <a:avLst/>
          </a:prstGeom>
        </p:spPr>
      </p:pic>
      <p:sp>
        <p:nvSpPr>
          <p:cNvPr id="12" name="Oval 11"/>
          <p:cNvSpPr/>
          <p:nvPr/>
        </p:nvSpPr>
        <p:spPr>
          <a:xfrm>
            <a:off x="3795623" y="1619250"/>
            <a:ext cx="1138686" cy="102043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71162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 smtClean="0"/>
              <a:t>FACULTY RESEARCH OFFICE | HUMAN SCIENCES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42BCC-44E8-4F98-A8FE-EAF16D8C1E6E}" type="slidenum">
              <a:rPr lang="en-AU" smtClean="0"/>
              <a:pPr/>
              <a:t>4</a:t>
            </a:fld>
            <a:endParaRPr lang="en-AU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11" name="Picture Placeholder 10"/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0189" r="-40189"/>
          <a:stretch/>
        </p:blipFill>
        <p:spPr/>
      </p:pic>
    </p:spTree>
    <p:extLst>
      <p:ext uri="{BB962C8B-B14F-4D97-AF65-F5344CB8AC3E}">
        <p14:creationId xmlns:p14="http://schemas.microsoft.com/office/powerpoint/2010/main" val="2329801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Using JASP</a:t>
            </a:r>
            <a:endParaRPr lang="en-AU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AU" dirty="0" smtClean="0"/>
              <a:t>A quick tour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9347200" y="6381750"/>
            <a:ext cx="2844800" cy="365125"/>
          </a:xfrm>
        </p:spPr>
        <p:txBody>
          <a:bodyPr/>
          <a:lstStyle/>
          <a:p>
            <a:fld id="{D9C42BCC-44E8-4F98-A8FE-EAF16D8C1E6E}" type="slidenum">
              <a:rPr lang="en-AU" smtClean="0"/>
              <a:t>40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22930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Download and install JASP</a:t>
            </a:r>
            <a:endParaRPr lang="en-AU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95103" y="1619250"/>
            <a:ext cx="7851007" cy="4525963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2760452" y="1475117"/>
            <a:ext cx="1768415" cy="50033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Oval 8"/>
          <p:cNvSpPr/>
          <p:nvPr/>
        </p:nvSpPr>
        <p:spPr>
          <a:xfrm>
            <a:off x="4856672" y="4994694"/>
            <a:ext cx="5382883" cy="115051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74975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Open JASP</a:t>
            </a:r>
            <a:endParaRPr lang="en-AU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41870" y="1619250"/>
            <a:ext cx="6557472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5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Bayesian Hypothesis Testing</a:t>
            </a:r>
            <a:endParaRPr lang="en-AU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AU" dirty="0" smtClean="0"/>
              <a:t>Examples in JASP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658419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Download data</a:t>
            </a:r>
            <a:endParaRPr lang="en-AU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AU" dirty="0" smtClean="0"/>
              <a:t>Coin toss data</a:t>
            </a:r>
          </a:p>
          <a:p>
            <a:pPr lvl="1"/>
            <a:r>
              <a:rPr lang="en-AU" dirty="0" smtClean="0">
                <a:hlinkClick r:id="rId2"/>
              </a:rPr>
              <a:t>https://tinyurl.com/y8ro4ysf</a:t>
            </a:r>
            <a:endParaRPr lang="en-AU" dirty="0" smtClean="0"/>
          </a:p>
          <a:p>
            <a:r>
              <a:rPr lang="en-AU" dirty="0" smtClean="0"/>
              <a:t>Large coin toss data</a:t>
            </a:r>
          </a:p>
          <a:p>
            <a:pPr lvl="1"/>
            <a:r>
              <a:rPr lang="en-AU" dirty="0" smtClean="0">
                <a:hlinkClick r:id="rId3"/>
              </a:rPr>
              <a:t>https://tinyurl.com/y74hwe3u</a:t>
            </a:r>
            <a:endParaRPr lang="en-AU" dirty="0" smtClean="0"/>
          </a:p>
          <a:p>
            <a:r>
              <a:rPr lang="en-AU" dirty="0" smtClean="0"/>
              <a:t>Gap minder traffic death data</a:t>
            </a:r>
          </a:p>
          <a:p>
            <a:pPr lvl="1"/>
            <a:r>
              <a:rPr lang="en-AU" dirty="0" smtClean="0">
                <a:hlinkClick r:id="rId4"/>
              </a:rPr>
              <a:t>https://tinyurl.com/y8zz27rr</a:t>
            </a:r>
            <a:endParaRPr lang="en-AU" dirty="0" smtClean="0"/>
          </a:p>
          <a:p>
            <a:r>
              <a:rPr lang="en-AU" dirty="0" smtClean="0"/>
              <a:t>Weight perception data</a:t>
            </a:r>
          </a:p>
          <a:p>
            <a:pPr lvl="1"/>
            <a:r>
              <a:rPr lang="en-AU" dirty="0" smtClean="0">
                <a:hlinkClick r:id="rId5"/>
              </a:rPr>
              <a:t>https://tinyurl.com/ydfr8nlw</a:t>
            </a:r>
            <a:endParaRPr lang="en-AU" dirty="0" smtClean="0"/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r>
              <a:rPr lang="en-AU" dirty="0" smtClean="0"/>
              <a:t>Or get it all from here:</a:t>
            </a:r>
          </a:p>
          <a:p>
            <a:pPr marL="0" indent="0">
              <a:buNone/>
            </a:pPr>
            <a:r>
              <a:rPr lang="en-AU" dirty="0" smtClean="0">
                <a:hlinkClick r:id="rId6"/>
              </a:rPr>
              <a:t>https://github.com/humburg/Introduction-to-Bayesian-Hypothesis-testing/tree/master/data</a:t>
            </a:r>
            <a:endParaRPr lang="en-AU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6460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720000" y="5969234"/>
            <a:ext cx="6407150" cy="503238"/>
          </a:xfrm>
        </p:spPr>
        <p:txBody>
          <a:bodyPr/>
          <a:lstStyle/>
          <a:p>
            <a:r>
              <a:rPr lang="en-AU" dirty="0" smtClean="0">
                <a:solidFill>
                  <a:schemeClr val="bg1"/>
                </a:solidFill>
              </a:rPr>
              <a:t>A large posterior</a:t>
            </a:r>
            <a:endParaRPr lang="en-AU" dirty="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54052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/>
              <a:t>FACULTY RESEARCH OFFICE | HUMAN SCIENCES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42BCC-44E8-4F98-A8FE-EAF16D8C1E6E}" type="slidenum">
              <a:rPr lang="en-AU" smtClean="0"/>
              <a:t>5</a:t>
            </a:fld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9200" r="-29200"/>
          <a:stretch/>
        </p:blipFill>
        <p:spPr/>
      </p:pic>
    </p:spTree>
    <p:extLst>
      <p:ext uri="{BB962C8B-B14F-4D97-AF65-F5344CB8AC3E}">
        <p14:creationId xmlns:p14="http://schemas.microsoft.com/office/powerpoint/2010/main" val="2605959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smtClean="0"/>
              <a:t>FACULTY RESEARCH OFFICE | HUMAN SCIENCES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42BCC-44E8-4F98-A8FE-EAF16D8C1E6E}" type="slidenum">
              <a:rPr lang="en-AU" smtClean="0"/>
              <a:t>6</a:t>
            </a:fld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7420" r="-117420"/>
          <a:stretch/>
        </p:blipFill>
        <p:spPr/>
      </p:pic>
    </p:spTree>
    <p:extLst>
      <p:ext uri="{BB962C8B-B14F-4D97-AF65-F5344CB8AC3E}">
        <p14:creationId xmlns:p14="http://schemas.microsoft.com/office/powerpoint/2010/main" val="1203013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891177" y="2708920"/>
            <a:ext cx="6430751" cy="648000"/>
          </a:xfrm>
        </p:spPr>
        <p:txBody>
          <a:bodyPr>
            <a:normAutofit fontScale="90000"/>
          </a:bodyPr>
          <a:lstStyle/>
          <a:p>
            <a:r>
              <a:rPr lang="en-AU" dirty="0" smtClean="0"/>
              <a:t>Introduction to (Bayesian) Statistics</a:t>
            </a:r>
            <a:endParaRPr lang="en-AU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AU" dirty="0" smtClean="0"/>
              <a:t>Probability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9347200" y="6381750"/>
            <a:ext cx="2844800" cy="365125"/>
          </a:xfrm>
        </p:spPr>
        <p:txBody>
          <a:bodyPr/>
          <a:lstStyle/>
          <a:p>
            <a:fld id="{D9C42BCC-44E8-4F98-A8FE-EAF16D8C1E6E}" type="slidenum">
              <a:rPr lang="en-AU" smtClean="0"/>
              <a:t>7</a:t>
            </a:fld>
            <a:endParaRPr lang="en-AU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7729" y="3794071"/>
            <a:ext cx="2147258" cy="1952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475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What is Probability?</a:t>
            </a:r>
            <a:endParaRPr lang="en-AU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725" y="1924844"/>
            <a:ext cx="5219700" cy="3914775"/>
          </a:xfrm>
        </p:spPr>
      </p:pic>
      <p:sp>
        <p:nvSpPr>
          <p:cNvPr id="7" name="Text Placeholder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AU" dirty="0" smtClean="0"/>
              <a:t>The Frequentist view</a:t>
            </a:r>
            <a:endParaRPr lang="en-AU" dirty="0"/>
          </a:p>
        </p:txBody>
      </p:sp>
      <p:sp>
        <p:nvSpPr>
          <p:cNvPr id="8" name="Content Placeholder 7"/>
          <p:cNvSpPr>
            <a:spLocks noGrp="1"/>
          </p:cNvSpPr>
          <p:nvPr>
            <p:ph idx="16"/>
          </p:nvPr>
        </p:nvSpPr>
        <p:spPr/>
        <p:txBody>
          <a:bodyPr/>
          <a:lstStyle/>
          <a:p>
            <a:r>
              <a:rPr lang="en-AU" dirty="0" smtClean="0"/>
              <a:t>Probability is an objective characteristic of physical processes. </a:t>
            </a:r>
          </a:p>
          <a:p>
            <a:endParaRPr lang="en-AU" dirty="0"/>
          </a:p>
          <a:p>
            <a:r>
              <a:rPr lang="en-AU" dirty="0" smtClean="0"/>
              <a:t>The probability of a particular outcome is defined as its relative frequency when the process is invoked repeatedly.</a:t>
            </a:r>
            <a:endParaRPr lang="en-AU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305" y="3517596"/>
            <a:ext cx="3112648" cy="2914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503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Frequentist Statistics</a:t>
            </a:r>
            <a:endParaRPr lang="en-AU" dirty="0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725" y="1386964"/>
            <a:ext cx="5219700" cy="3914775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 smtClean="0"/>
              <a:t>FACULTY RESEARCH OFFICE | HUMAN SCIENCES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42BCC-44E8-4F98-A8FE-EAF16D8C1E6E}" type="slidenum">
              <a:rPr lang="en-AU" smtClean="0"/>
              <a:t>9</a:t>
            </a:fld>
            <a:endParaRPr lang="en-AU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AU" dirty="0" smtClean="0"/>
              <a:t>Experiments and Hypotheses</a:t>
            </a:r>
            <a:endParaRPr lang="en-AU" dirty="0"/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idx="16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400" y="1527243"/>
            <a:ext cx="5219700" cy="3634216"/>
          </a:xfrm>
        </p:spPr>
      </p:pic>
      <p:sp>
        <p:nvSpPr>
          <p:cNvPr id="14" name="Content Placeholder 7"/>
          <p:cNvSpPr txBox="1">
            <a:spLocks/>
          </p:cNvSpPr>
          <p:nvPr/>
        </p:nvSpPr>
        <p:spPr>
          <a:xfrm>
            <a:off x="6248400" y="5301739"/>
            <a:ext cx="5220000" cy="844224"/>
          </a:xfrm>
          <a:prstGeom prst="rect">
            <a:avLst/>
          </a:prstGeom>
        </p:spPr>
        <p:txBody>
          <a:bodyPr vert="horz" lIns="0" tIns="0" rIns="0" bIns="0" numCol="1" spcCol="14400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spcBef>
                <a:spcPct val="20000"/>
              </a:spcBef>
              <a:buFont typeface="Georgia" panose="02040502050405020303" pitchFamily="18" charset="0"/>
              <a:buChar char="―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0150" indent="-28575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Georgia" panose="02040502050405020303" pitchFamily="18" charset="0"/>
              <a:buChar char="―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 smtClean="0"/>
              <a:t>A Hypothesis is not repeatable. No probability can be attached to it. </a:t>
            </a:r>
            <a:endParaRPr lang="en-AU" dirty="0"/>
          </a:p>
        </p:txBody>
      </p:sp>
      <p:sp>
        <p:nvSpPr>
          <p:cNvPr id="15" name="Content Placeholder 7"/>
          <p:cNvSpPr txBox="1">
            <a:spLocks/>
          </p:cNvSpPr>
          <p:nvPr/>
        </p:nvSpPr>
        <p:spPr>
          <a:xfrm>
            <a:off x="720000" y="5301739"/>
            <a:ext cx="5220000" cy="844224"/>
          </a:xfrm>
          <a:prstGeom prst="rect">
            <a:avLst/>
          </a:prstGeom>
        </p:spPr>
        <p:txBody>
          <a:bodyPr vert="horz" lIns="0" tIns="0" rIns="0" bIns="0" numCol="1" spcCol="14400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spcBef>
                <a:spcPct val="20000"/>
              </a:spcBef>
              <a:buFont typeface="Georgia" panose="02040502050405020303" pitchFamily="18" charset="0"/>
              <a:buChar char="―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0150" indent="-28575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Georgia" panose="02040502050405020303" pitchFamily="18" charset="0"/>
              <a:buChar char="―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 smtClean="0"/>
              <a:t>An experiment is a repeatable procedure. </a:t>
            </a:r>
            <a:r>
              <a:rPr lang="en-AU" dirty="0"/>
              <a:t>P</a:t>
            </a:r>
            <a:r>
              <a:rPr lang="en-AU" dirty="0" smtClean="0"/>
              <a:t>robabilities can be used to describe its outcome.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723130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AC UNI BASIC_Round 1 Draft for feedback">
  <a:themeElements>
    <a:clrScheme name="MQU Colours">
      <a:dk1>
        <a:sysClr val="windowText" lastClr="000000"/>
      </a:dk1>
      <a:lt1>
        <a:sysClr val="window" lastClr="FFFFFF"/>
      </a:lt1>
      <a:dk2>
        <a:srgbClr val="D6D2C4"/>
      </a:dk2>
      <a:lt2>
        <a:srgbClr val="E6E4DC"/>
      </a:lt2>
      <a:accent1>
        <a:srgbClr val="A6192E"/>
      </a:accent1>
      <a:accent2>
        <a:srgbClr val="76232F"/>
      </a:accent2>
      <a:accent3>
        <a:srgbClr val="D6001C"/>
      </a:accent3>
      <a:accent4>
        <a:srgbClr val="C6007E"/>
      </a:accent4>
      <a:accent5>
        <a:srgbClr val="80225F"/>
      </a:accent5>
      <a:accent6>
        <a:srgbClr val="373A36"/>
      </a:accent6>
      <a:hlink>
        <a:srgbClr val="A6192E"/>
      </a:hlink>
      <a:folHlink>
        <a:srgbClr val="954F72"/>
      </a:folHlink>
    </a:clrScheme>
    <a:fontScheme name="MQU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U 16x9 Template _2016.potx" id="{125E643F-61E8-434A-83A2-6285A785939C}" vid="{C2B616D7-CC77-413F-9557-31813D9600C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9916</TotalTime>
  <Words>1305</Words>
  <Application>Microsoft Office PowerPoint</Application>
  <PresentationFormat>Widescreen</PresentationFormat>
  <Paragraphs>296</Paragraphs>
  <Slides>45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2" baseType="lpstr">
      <vt:lpstr>Arial</vt:lpstr>
      <vt:lpstr>Calibri</vt:lpstr>
      <vt:lpstr>Cambria Math</vt:lpstr>
      <vt:lpstr>Georgia</vt:lpstr>
      <vt:lpstr>Wingdings</vt:lpstr>
      <vt:lpstr>MAC UNI BASIC_Round 1 Draft for feedback</vt:lpstr>
      <vt:lpstr>Worksheet</vt:lpstr>
      <vt:lpstr>Bayesian Hypothesis Testing</vt:lpstr>
      <vt:lpstr>Welcome</vt:lpstr>
      <vt:lpstr>Overview</vt:lpstr>
      <vt:lpstr>PowerPoint Presentation</vt:lpstr>
      <vt:lpstr>PowerPoint Presentation</vt:lpstr>
      <vt:lpstr>PowerPoint Presentation</vt:lpstr>
      <vt:lpstr>Introduction to (Bayesian) Statistics</vt:lpstr>
      <vt:lpstr>What is Probability?</vt:lpstr>
      <vt:lpstr>Frequentist Statistics</vt:lpstr>
      <vt:lpstr>What is Probability?</vt:lpstr>
      <vt:lpstr>Bayesian Statistics</vt:lpstr>
      <vt:lpstr>Introduction to (Bayesian) Statistics</vt:lpstr>
      <vt:lpstr>Let’s roll two dice…</vt:lpstr>
      <vt:lpstr>36 different rolls…</vt:lpstr>
      <vt:lpstr>PowerPoint Presentation</vt:lpstr>
      <vt:lpstr>PowerPoint Presentation</vt:lpstr>
      <vt:lpstr>“Roll a 5”</vt:lpstr>
      <vt:lpstr>A: “At least one die shows a 3”</vt:lpstr>
      <vt:lpstr>B: “Roll is even”</vt:lpstr>
      <vt:lpstr>PowerPoint Presentation</vt:lpstr>
      <vt:lpstr>PowerPoint Presentation</vt:lpstr>
      <vt:lpstr>Let’s check that!</vt:lpstr>
      <vt:lpstr>Let’s check that!</vt:lpstr>
      <vt:lpstr>Introduction to (Bayesian) Statistics</vt:lpstr>
      <vt:lpstr>Bayes’ Rule</vt:lpstr>
      <vt:lpstr>Hypotheses and Data</vt:lpstr>
      <vt:lpstr>Hypotheses and Data</vt:lpstr>
      <vt:lpstr>The posterior</vt:lpstr>
      <vt:lpstr>The prior</vt:lpstr>
      <vt:lpstr>The likelihood</vt:lpstr>
      <vt:lpstr>The marginal</vt:lpstr>
      <vt:lpstr>Using data to revise beliefs</vt:lpstr>
      <vt:lpstr>Introduction to (Bayesian) Statistics</vt:lpstr>
      <vt:lpstr>Using likelihood ratios</vt:lpstr>
      <vt:lpstr>Updating priors with likelihoods</vt:lpstr>
      <vt:lpstr>What about the marginal likelihood?</vt:lpstr>
      <vt:lpstr>Bayes Factor</vt:lpstr>
      <vt:lpstr>Bayes Factor</vt:lpstr>
      <vt:lpstr>Bayes Factor</vt:lpstr>
      <vt:lpstr>Using JASP</vt:lpstr>
      <vt:lpstr>Download and install JASP</vt:lpstr>
      <vt:lpstr>Open JASP</vt:lpstr>
      <vt:lpstr>Bayesian Hypothesis Testing</vt:lpstr>
      <vt:lpstr>Download data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Instructions</dc:title>
  <dc:creator>Rita</dc:creator>
  <cp:lastModifiedBy>Peter Humburg</cp:lastModifiedBy>
  <cp:revision>212</cp:revision>
  <cp:lastPrinted>2016-10-17T01:23:38Z</cp:lastPrinted>
  <dcterms:created xsi:type="dcterms:W3CDTF">2016-08-31T01:19:01Z</dcterms:created>
  <dcterms:modified xsi:type="dcterms:W3CDTF">2018-09-21T05:20:30Z</dcterms:modified>
</cp:coreProperties>
</file>